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893" r:id="rId3"/>
    <p:sldId id="891" r:id="rId4"/>
    <p:sldId id="895" r:id="rId5"/>
    <p:sldId id="894" r:id="rId6"/>
    <p:sldId id="900" r:id="rId7"/>
    <p:sldId id="882" r:id="rId8"/>
    <p:sldId id="881" r:id="rId9"/>
    <p:sldId id="884" r:id="rId10"/>
    <p:sldId id="885" r:id="rId11"/>
    <p:sldId id="886" r:id="rId12"/>
    <p:sldId id="258" r:id="rId13"/>
    <p:sldId id="887" r:id="rId14"/>
    <p:sldId id="888" r:id="rId15"/>
    <p:sldId id="889" r:id="rId16"/>
    <p:sldId id="877" r:id="rId17"/>
    <p:sldId id="260" r:id="rId18"/>
    <p:sldId id="883" r:id="rId19"/>
    <p:sldId id="896" r:id="rId20"/>
    <p:sldId id="897" r:id="rId21"/>
    <p:sldId id="898" r:id="rId22"/>
    <p:sldId id="262" r:id="rId23"/>
    <p:sldId id="899" r:id="rId24"/>
    <p:sldId id="879" r:id="rId25"/>
    <p:sldId id="261" r:id="rId26"/>
    <p:sldId id="263" r:id="rId27"/>
    <p:sldId id="264" r:id="rId28"/>
    <p:sldId id="265" r:id="rId29"/>
    <p:sldId id="266" r:id="rId30"/>
    <p:sldId id="267" r:id="rId31"/>
    <p:sldId id="268" r:id="rId32"/>
    <p:sldId id="269"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8E5F3"/>
    <a:srgbClr val="0C4D69"/>
    <a:srgbClr val="85250E"/>
    <a:srgbClr val="FEFD48"/>
    <a:srgbClr val="45120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768"/>
  </p:normalViewPr>
  <p:slideViewPr>
    <p:cSldViewPr snapToGrid="0">
      <p:cViewPr varScale="1">
        <p:scale>
          <a:sx n="76" d="100"/>
          <a:sy n="76" d="100"/>
        </p:scale>
        <p:origin x="216" y="9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838E4C-204D-BD5F-EA69-FBCC68016476}"/>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871462DC-0EB5-D31A-E251-9CBA636F98E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AFD670D5-D54D-058D-6A34-3C4DF40B268A}"/>
              </a:ext>
            </a:extLst>
          </p:cNvPr>
          <p:cNvSpPr>
            <a:spLocks noGrp="1"/>
          </p:cNvSpPr>
          <p:nvPr>
            <p:ph type="dt" sz="half" idx="10"/>
          </p:nvPr>
        </p:nvSpPr>
        <p:spPr/>
        <p:txBody>
          <a:bodyPr/>
          <a:lstStyle/>
          <a:p>
            <a:fld id="{9BB8A533-CDC3-3F44-A688-317B820D40F7}" type="datetimeFigureOut">
              <a:rPr kumimoji="1" lang="zh-CN" altLang="en-US" smtClean="0"/>
              <a:t>2025/5/30</a:t>
            </a:fld>
            <a:endParaRPr kumimoji="1" lang="zh-CN" altLang="en-US"/>
          </a:p>
        </p:txBody>
      </p:sp>
      <p:sp>
        <p:nvSpPr>
          <p:cNvPr id="5" name="页脚占位符 4">
            <a:extLst>
              <a:ext uri="{FF2B5EF4-FFF2-40B4-BE49-F238E27FC236}">
                <a16:creationId xmlns:a16="http://schemas.microsoft.com/office/drawing/2014/main" id="{7D7B5059-D381-45B5-3FF8-A23D561AC36F}"/>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2D8972B3-F031-8CC3-B5D9-B9901872C229}"/>
              </a:ext>
            </a:extLst>
          </p:cNvPr>
          <p:cNvSpPr>
            <a:spLocks noGrp="1"/>
          </p:cNvSpPr>
          <p:nvPr>
            <p:ph type="sldNum" sz="quarter" idx="12"/>
          </p:nvPr>
        </p:nvSpPr>
        <p:spPr/>
        <p:txBody>
          <a:bodyPr/>
          <a:lstStyle/>
          <a:p>
            <a:fld id="{5FC88B9F-00CC-3F4E-A1DE-DF1DB5ACB7AD}" type="slidenum">
              <a:rPr kumimoji="1" lang="zh-CN" altLang="en-US" smtClean="0"/>
              <a:t>‹#›</a:t>
            </a:fld>
            <a:endParaRPr kumimoji="1" lang="zh-CN" altLang="en-US"/>
          </a:p>
        </p:txBody>
      </p:sp>
    </p:spTree>
    <p:extLst>
      <p:ext uri="{BB962C8B-B14F-4D97-AF65-F5344CB8AC3E}">
        <p14:creationId xmlns:p14="http://schemas.microsoft.com/office/powerpoint/2010/main" val="2493557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490C15-2CC8-F41D-A6D4-36E4E6CEB64D}"/>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AF8B778B-F6E3-E96E-13DC-7F376396664D}"/>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0E868F0D-D4FC-031A-C342-9102A378C98C}"/>
              </a:ext>
            </a:extLst>
          </p:cNvPr>
          <p:cNvSpPr>
            <a:spLocks noGrp="1"/>
          </p:cNvSpPr>
          <p:nvPr>
            <p:ph type="dt" sz="half" idx="10"/>
          </p:nvPr>
        </p:nvSpPr>
        <p:spPr/>
        <p:txBody>
          <a:bodyPr/>
          <a:lstStyle/>
          <a:p>
            <a:fld id="{9BB8A533-CDC3-3F44-A688-317B820D40F7}" type="datetimeFigureOut">
              <a:rPr kumimoji="1" lang="zh-CN" altLang="en-US" smtClean="0"/>
              <a:t>2025/5/30</a:t>
            </a:fld>
            <a:endParaRPr kumimoji="1" lang="zh-CN" altLang="en-US"/>
          </a:p>
        </p:txBody>
      </p:sp>
      <p:sp>
        <p:nvSpPr>
          <p:cNvPr id="5" name="页脚占位符 4">
            <a:extLst>
              <a:ext uri="{FF2B5EF4-FFF2-40B4-BE49-F238E27FC236}">
                <a16:creationId xmlns:a16="http://schemas.microsoft.com/office/drawing/2014/main" id="{A16EFCFE-190F-D37F-1FEF-03BE9B62F64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39BD607D-3AC5-5585-6751-1803A8CD023F}"/>
              </a:ext>
            </a:extLst>
          </p:cNvPr>
          <p:cNvSpPr>
            <a:spLocks noGrp="1"/>
          </p:cNvSpPr>
          <p:nvPr>
            <p:ph type="sldNum" sz="quarter" idx="12"/>
          </p:nvPr>
        </p:nvSpPr>
        <p:spPr/>
        <p:txBody>
          <a:bodyPr/>
          <a:lstStyle/>
          <a:p>
            <a:fld id="{5FC88B9F-00CC-3F4E-A1DE-DF1DB5ACB7AD}" type="slidenum">
              <a:rPr kumimoji="1" lang="zh-CN" altLang="en-US" smtClean="0"/>
              <a:t>‹#›</a:t>
            </a:fld>
            <a:endParaRPr kumimoji="1" lang="zh-CN" altLang="en-US"/>
          </a:p>
        </p:txBody>
      </p:sp>
    </p:spTree>
    <p:extLst>
      <p:ext uri="{BB962C8B-B14F-4D97-AF65-F5344CB8AC3E}">
        <p14:creationId xmlns:p14="http://schemas.microsoft.com/office/powerpoint/2010/main" val="2914350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BC570AB-35C0-7450-0264-A26CA734F643}"/>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C6A8D0C5-92F5-15AB-A69C-28144B03CFCF}"/>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95F7A205-98B3-464A-27F1-936F12D6476B}"/>
              </a:ext>
            </a:extLst>
          </p:cNvPr>
          <p:cNvSpPr>
            <a:spLocks noGrp="1"/>
          </p:cNvSpPr>
          <p:nvPr>
            <p:ph type="dt" sz="half" idx="10"/>
          </p:nvPr>
        </p:nvSpPr>
        <p:spPr/>
        <p:txBody>
          <a:bodyPr/>
          <a:lstStyle/>
          <a:p>
            <a:fld id="{9BB8A533-CDC3-3F44-A688-317B820D40F7}" type="datetimeFigureOut">
              <a:rPr kumimoji="1" lang="zh-CN" altLang="en-US" smtClean="0"/>
              <a:t>2025/5/30</a:t>
            </a:fld>
            <a:endParaRPr kumimoji="1" lang="zh-CN" altLang="en-US"/>
          </a:p>
        </p:txBody>
      </p:sp>
      <p:sp>
        <p:nvSpPr>
          <p:cNvPr id="5" name="页脚占位符 4">
            <a:extLst>
              <a:ext uri="{FF2B5EF4-FFF2-40B4-BE49-F238E27FC236}">
                <a16:creationId xmlns:a16="http://schemas.microsoft.com/office/drawing/2014/main" id="{2516B7FA-D640-E04D-E55A-C8D33212E1A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C6C0D673-33E3-8382-195F-D927631AC6F6}"/>
              </a:ext>
            </a:extLst>
          </p:cNvPr>
          <p:cNvSpPr>
            <a:spLocks noGrp="1"/>
          </p:cNvSpPr>
          <p:nvPr>
            <p:ph type="sldNum" sz="quarter" idx="12"/>
          </p:nvPr>
        </p:nvSpPr>
        <p:spPr/>
        <p:txBody>
          <a:bodyPr/>
          <a:lstStyle/>
          <a:p>
            <a:fld id="{5FC88B9F-00CC-3F4E-A1DE-DF1DB5ACB7AD}" type="slidenum">
              <a:rPr kumimoji="1" lang="zh-CN" altLang="en-US" smtClean="0"/>
              <a:t>‹#›</a:t>
            </a:fld>
            <a:endParaRPr kumimoji="1" lang="zh-CN" altLang="en-US"/>
          </a:p>
        </p:txBody>
      </p:sp>
    </p:spTree>
    <p:extLst>
      <p:ext uri="{BB962C8B-B14F-4D97-AF65-F5344CB8AC3E}">
        <p14:creationId xmlns:p14="http://schemas.microsoft.com/office/powerpoint/2010/main" val="3751548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1A54A8-7186-A3D6-1D6C-44EE330551B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123A5C0-61D9-32CD-4868-61D4AE17541C}"/>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8B883430-1810-24AA-D89D-AD04E56942B7}"/>
              </a:ext>
            </a:extLst>
          </p:cNvPr>
          <p:cNvSpPr>
            <a:spLocks noGrp="1"/>
          </p:cNvSpPr>
          <p:nvPr>
            <p:ph type="dt" sz="half" idx="10"/>
          </p:nvPr>
        </p:nvSpPr>
        <p:spPr/>
        <p:txBody>
          <a:bodyPr/>
          <a:lstStyle/>
          <a:p>
            <a:fld id="{9BB8A533-CDC3-3F44-A688-317B820D40F7}" type="datetimeFigureOut">
              <a:rPr kumimoji="1" lang="zh-CN" altLang="en-US" smtClean="0"/>
              <a:t>2025/5/30</a:t>
            </a:fld>
            <a:endParaRPr kumimoji="1" lang="zh-CN" altLang="en-US"/>
          </a:p>
        </p:txBody>
      </p:sp>
      <p:sp>
        <p:nvSpPr>
          <p:cNvPr id="5" name="页脚占位符 4">
            <a:extLst>
              <a:ext uri="{FF2B5EF4-FFF2-40B4-BE49-F238E27FC236}">
                <a16:creationId xmlns:a16="http://schemas.microsoft.com/office/drawing/2014/main" id="{3D00751C-6592-14D4-D4FB-16572C27AA66}"/>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0FEABE4F-E9A3-EBE9-225B-818F0ADFBE75}"/>
              </a:ext>
            </a:extLst>
          </p:cNvPr>
          <p:cNvSpPr>
            <a:spLocks noGrp="1"/>
          </p:cNvSpPr>
          <p:nvPr>
            <p:ph type="sldNum" sz="quarter" idx="12"/>
          </p:nvPr>
        </p:nvSpPr>
        <p:spPr/>
        <p:txBody>
          <a:bodyPr/>
          <a:lstStyle/>
          <a:p>
            <a:fld id="{5FC88B9F-00CC-3F4E-A1DE-DF1DB5ACB7AD}" type="slidenum">
              <a:rPr kumimoji="1" lang="zh-CN" altLang="en-US" smtClean="0"/>
              <a:t>‹#›</a:t>
            </a:fld>
            <a:endParaRPr kumimoji="1" lang="zh-CN" altLang="en-US"/>
          </a:p>
        </p:txBody>
      </p:sp>
    </p:spTree>
    <p:extLst>
      <p:ext uri="{BB962C8B-B14F-4D97-AF65-F5344CB8AC3E}">
        <p14:creationId xmlns:p14="http://schemas.microsoft.com/office/powerpoint/2010/main" val="2186689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82D3DA-323B-B1A9-15BF-B55EB68BC602}"/>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A4E5FBF0-CD59-7B33-6531-0B5F081C823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05DFA807-3DA9-C9FD-2406-108E3A217088}"/>
              </a:ext>
            </a:extLst>
          </p:cNvPr>
          <p:cNvSpPr>
            <a:spLocks noGrp="1"/>
          </p:cNvSpPr>
          <p:nvPr>
            <p:ph type="dt" sz="half" idx="10"/>
          </p:nvPr>
        </p:nvSpPr>
        <p:spPr/>
        <p:txBody>
          <a:bodyPr/>
          <a:lstStyle/>
          <a:p>
            <a:fld id="{9BB8A533-CDC3-3F44-A688-317B820D40F7}" type="datetimeFigureOut">
              <a:rPr kumimoji="1" lang="zh-CN" altLang="en-US" smtClean="0"/>
              <a:t>2025/5/30</a:t>
            </a:fld>
            <a:endParaRPr kumimoji="1" lang="zh-CN" altLang="en-US"/>
          </a:p>
        </p:txBody>
      </p:sp>
      <p:sp>
        <p:nvSpPr>
          <p:cNvPr id="5" name="页脚占位符 4">
            <a:extLst>
              <a:ext uri="{FF2B5EF4-FFF2-40B4-BE49-F238E27FC236}">
                <a16:creationId xmlns:a16="http://schemas.microsoft.com/office/drawing/2014/main" id="{BD6D6EA4-C1A2-682D-A060-0AEB7D73CA4D}"/>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3E4D2C27-3F72-5B79-BA05-0FD813C54751}"/>
              </a:ext>
            </a:extLst>
          </p:cNvPr>
          <p:cNvSpPr>
            <a:spLocks noGrp="1"/>
          </p:cNvSpPr>
          <p:nvPr>
            <p:ph type="sldNum" sz="quarter" idx="12"/>
          </p:nvPr>
        </p:nvSpPr>
        <p:spPr/>
        <p:txBody>
          <a:bodyPr/>
          <a:lstStyle/>
          <a:p>
            <a:fld id="{5FC88B9F-00CC-3F4E-A1DE-DF1DB5ACB7AD}" type="slidenum">
              <a:rPr kumimoji="1" lang="zh-CN" altLang="en-US" smtClean="0"/>
              <a:t>‹#›</a:t>
            </a:fld>
            <a:endParaRPr kumimoji="1" lang="zh-CN" altLang="en-US"/>
          </a:p>
        </p:txBody>
      </p:sp>
    </p:spTree>
    <p:extLst>
      <p:ext uri="{BB962C8B-B14F-4D97-AF65-F5344CB8AC3E}">
        <p14:creationId xmlns:p14="http://schemas.microsoft.com/office/powerpoint/2010/main" val="9138375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471CD7-A3F9-3856-5672-35339B19E911}"/>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1AFF21C9-FD7E-C3D3-D428-17452C721F68}"/>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8E1557E6-548D-8E0A-71F5-65165455969F}"/>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7A78F0DA-6C64-81CA-BDFC-4324D9C7CB95}"/>
              </a:ext>
            </a:extLst>
          </p:cNvPr>
          <p:cNvSpPr>
            <a:spLocks noGrp="1"/>
          </p:cNvSpPr>
          <p:nvPr>
            <p:ph type="dt" sz="half" idx="10"/>
          </p:nvPr>
        </p:nvSpPr>
        <p:spPr/>
        <p:txBody>
          <a:bodyPr/>
          <a:lstStyle/>
          <a:p>
            <a:fld id="{9BB8A533-CDC3-3F44-A688-317B820D40F7}" type="datetimeFigureOut">
              <a:rPr kumimoji="1" lang="zh-CN" altLang="en-US" smtClean="0"/>
              <a:t>2025/5/30</a:t>
            </a:fld>
            <a:endParaRPr kumimoji="1" lang="zh-CN" altLang="en-US"/>
          </a:p>
        </p:txBody>
      </p:sp>
      <p:sp>
        <p:nvSpPr>
          <p:cNvPr id="6" name="页脚占位符 5">
            <a:extLst>
              <a:ext uri="{FF2B5EF4-FFF2-40B4-BE49-F238E27FC236}">
                <a16:creationId xmlns:a16="http://schemas.microsoft.com/office/drawing/2014/main" id="{5CBC1EC3-D83C-F4EC-9105-91CE4ABA8A3A}"/>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034D51D1-3EF8-AD8F-DD36-48AE34016065}"/>
              </a:ext>
            </a:extLst>
          </p:cNvPr>
          <p:cNvSpPr>
            <a:spLocks noGrp="1"/>
          </p:cNvSpPr>
          <p:nvPr>
            <p:ph type="sldNum" sz="quarter" idx="12"/>
          </p:nvPr>
        </p:nvSpPr>
        <p:spPr/>
        <p:txBody>
          <a:bodyPr/>
          <a:lstStyle/>
          <a:p>
            <a:fld id="{5FC88B9F-00CC-3F4E-A1DE-DF1DB5ACB7AD}" type="slidenum">
              <a:rPr kumimoji="1" lang="zh-CN" altLang="en-US" smtClean="0"/>
              <a:t>‹#›</a:t>
            </a:fld>
            <a:endParaRPr kumimoji="1" lang="zh-CN" altLang="en-US"/>
          </a:p>
        </p:txBody>
      </p:sp>
    </p:spTree>
    <p:extLst>
      <p:ext uri="{BB962C8B-B14F-4D97-AF65-F5344CB8AC3E}">
        <p14:creationId xmlns:p14="http://schemas.microsoft.com/office/powerpoint/2010/main" val="1444082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F2C627-2546-1487-D84F-D9F50FFBBC46}"/>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89C0AB57-4238-841E-386E-FF858A3B51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15545296-EF5A-7FAA-CB73-6AA15E5677F4}"/>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9DBEA517-8497-F281-5A3E-A7212EC88D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9494C324-1040-55E9-8778-2E67803979D9}"/>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65A6599B-087C-F5A5-3697-6E216A5EB75A}"/>
              </a:ext>
            </a:extLst>
          </p:cNvPr>
          <p:cNvSpPr>
            <a:spLocks noGrp="1"/>
          </p:cNvSpPr>
          <p:nvPr>
            <p:ph type="dt" sz="half" idx="10"/>
          </p:nvPr>
        </p:nvSpPr>
        <p:spPr/>
        <p:txBody>
          <a:bodyPr/>
          <a:lstStyle/>
          <a:p>
            <a:fld id="{9BB8A533-CDC3-3F44-A688-317B820D40F7}" type="datetimeFigureOut">
              <a:rPr kumimoji="1" lang="zh-CN" altLang="en-US" smtClean="0"/>
              <a:t>2025/5/30</a:t>
            </a:fld>
            <a:endParaRPr kumimoji="1" lang="zh-CN" altLang="en-US"/>
          </a:p>
        </p:txBody>
      </p:sp>
      <p:sp>
        <p:nvSpPr>
          <p:cNvPr id="8" name="页脚占位符 7">
            <a:extLst>
              <a:ext uri="{FF2B5EF4-FFF2-40B4-BE49-F238E27FC236}">
                <a16:creationId xmlns:a16="http://schemas.microsoft.com/office/drawing/2014/main" id="{87855AD3-EF49-19F6-0C31-9CFF2700E77D}"/>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A1D2A855-C185-59C0-DC61-1287B2E172A3}"/>
              </a:ext>
            </a:extLst>
          </p:cNvPr>
          <p:cNvSpPr>
            <a:spLocks noGrp="1"/>
          </p:cNvSpPr>
          <p:nvPr>
            <p:ph type="sldNum" sz="quarter" idx="12"/>
          </p:nvPr>
        </p:nvSpPr>
        <p:spPr/>
        <p:txBody>
          <a:bodyPr/>
          <a:lstStyle/>
          <a:p>
            <a:fld id="{5FC88B9F-00CC-3F4E-A1DE-DF1DB5ACB7AD}" type="slidenum">
              <a:rPr kumimoji="1" lang="zh-CN" altLang="en-US" smtClean="0"/>
              <a:t>‹#›</a:t>
            </a:fld>
            <a:endParaRPr kumimoji="1" lang="zh-CN" altLang="en-US"/>
          </a:p>
        </p:txBody>
      </p:sp>
    </p:spTree>
    <p:extLst>
      <p:ext uri="{BB962C8B-B14F-4D97-AF65-F5344CB8AC3E}">
        <p14:creationId xmlns:p14="http://schemas.microsoft.com/office/powerpoint/2010/main" val="1615825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9A508A-8919-63D6-1BC4-BC871854EB19}"/>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BD1E1DDA-EC63-1601-5AFB-2EBEFCA225C3}"/>
              </a:ext>
            </a:extLst>
          </p:cNvPr>
          <p:cNvSpPr>
            <a:spLocks noGrp="1"/>
          </p:cNvSpPr>
          <p:nvPr>
            <p:ph type="dt" sz="half" idx="10"/>
          </p:nvPr>
        </p:nvSpPr>
        <p:spPr/>
        <p:txBody>
          <a:bodyPr/>
          <a:lstStyle/>
          <a:p>
            <a:fld id="{9BB8A533-CDC3-3F44-A688-317B820D40F7}" type="datetimeFigureOut">
              <a:rPr kumimoji="1" lang="zh-CN" altLang="en-US" smtClean="0"/>
              <a:t>2025/5/30</a:t>
            </a:fld>
            <a:endParaRPr kumimoji="1" lang="zh-CN" altLang="en-US"/>
          </a:p>
        </p:txBody>
      </p:sp>
      <p:sp>
        <p:nvSpPr>
          <p:cNvPr id="4" name="页脚占位符 3">
            <a:extLst>
              <a:ext uri="{FF2B5EF4-FFF2-40B4-BE49-F238E27FC236}">
                <a16:creationId xmlns:a16="http://schemas.microsoft.com/office/drawing/2014/main" id="{F725DEA4-AFB8-0A96-88E7-9FDBDD77D538}"/>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424BF675-4B82-E7D8-3F0F-D1E5DAD3BDF5}"/>
              </a:ext>
            </a:extLst>
          </p:cNvPr>
          <p:cNvSpPr>
            <a:spLocks noGrp="1"/>
          </p:cNvSpPr>
          <p:nvPr>
            <p:ph type="sldNum" sz="quarter" idx="12"/>
          </p:nvPr>
        </p:nvSpPr>
        <p:spPr/>
        <p:txBody>
          <a:bodyPr/>
          <a:lstStyle/>
          <a:p>
            <a:fld id="{5FC88B9F-00CC-3F4E-A1DE-DF1DB5ACB7AD}" type="slidenum">
              <a:rPr kumimoji="1" lang="zh-CN" altLang="en-US" smtClean="0"/>
              <a:t>‹#›</a:t>
            </a:fld>
            <a:endParaRPr kumimoji="1" lang="zh-CN" altLang="en-US"/>
          </a:p>
        </p:txBody>
      </p:sp>
    </p:spTree>
    <p:extLst>
      <p:ext uri="{BB962C8B-B14F-4D97-AF65-F5344CB8AC3E}">
        <p14:creationId xmlns:p14="http://schemas.microsoft.com/office/powerpoint/2010/main" val="3009466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898B6DC-1590-6826-9240-235807753372}"/>
              </a:ext>
            </a:extLst>
          </p:cNvPr>
          <p:cNvSpPr>
            <a:spLocks noGrp="1"/>
          </p:cNvSpPr>
          <p:nvPr>
            <p:ph type="dt" sz="half" idx="10"/>
          </p:nvPr>
        </p:nvSpPr>
        <p:spPr/>
        <p:txBody>
          <a:bodyPr/>
          <a:lstStyle/>
          <a:p>
            <a:fld id="{9BB8A533-CDC3-3F44-A688-317B820D40F7}" type="datetimeFigureOut">
              <a:rPr kumimoji="1" lang="zh-CN" altLang="en-US" smtClean="0"/>
              <a:t>2025/5/30</a:t>
            </a:fld>
            <a:endParaRPr kumimoji="1" lang="zh-CN" altLang="en-US"/>
          </a:p>
        </p:txBody>
      </p:sp>
      <p:sp>
        <p:nvSpPr>
          <p:cNvPr id="3" name="页脚占位符 2">
            <a:extLst>
              <a:ext uri="{FF2B5EF4-FFF2-40B4-BE49-F238E27FC236}">
                <a16:creationId xmlns:a16="http://schemas.microsoft.com/office/drawing/2014/main" id="{42619287-BE8F-3725-1F26-47BC254AEED2}"/>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7AA7D8A3-F05B-B4DA-326F-7B755153992A}"/>
              </a:ext>
            </a:extLst>
          </p:cNvPr>
          <p:cNvSpPr>
            <a:spLocks noGrp="1"/>
          </p:cNvSpPr>
          <p:nvPr>
            <p:ph type="sldNum" sz="quarter" idx="12"/>
          </p:nvPr>
        </p:nvSpPr>
        <p:spPr/>
        <p:txBody>
          <a:bodyPr/>
          <a:lstStyle/>
          <a:p>
            <a:fld id="{5FC88B9F-00CC-3F4E-A1DE-DF1DB5ACB7AD}" type="slidenum">
              <a:rPr kumimoji="1" lang="zh-CN" altLang="en-US" smtClean="0"/>
              <a:t>‹#›</a:t>
            </a:fld>
            <a:endParaRPr kumimoji="1" lang="zh-CN" altLang="en-US"/>
          </a:p>
        </p:txBody>
      </p:sp>
    </p:spTree>
    <p:extLst>
      <p:ext uri="{BB962C8B-B14F-4D97-AF65-F5344CB8AC3E}">
        <p14:creationId xmlns:p14="http://schemas.microsoft.com/office/powerpoint/2010/main" val="8116247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062B04-E6D9-9B66-5D83-F21A2A3B1839}"/>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EDF646EC-6C58-A327-9C14-983947D1B3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2646D949-A391-AC6F-B22E-231285C7E6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435BF187-0E4A-6CF3-1ECC-4858BF1C80E8}"/>
              </a:ext>
            </a:extLst>
          </p:cNvPr>
          <p:cNvSpPr>
            <a:spLocks noGrp="1"/>
          </p:cNvSpPr>
          <p:nvPr>
            <p:ph type="dt" sz="half" idx="10"/>
          </p:nvPr>
        </p:nvSpPr>
        <p:spPr/>
        <p:txBody>
          <a:bodyPr/>
          <a:lstStyle/>
          <a:p>
            <a:fld id="{9BB8A533-CDC3-3F44-A688-317B820D40F7}" type="datetimeFigureOut">
              <a:rPr kumimoji="1" lang="zh-CN" altLang="en-US" smtClean="0"/>
              <a:t>2025/5/30</a:t>
            </a:fld>
            <a:endParaRPr kumimoji="1" lang="zh-CN" altLang="en-US"/>
          </a:p>
        </p:txBody>
      </p:sp>
      <p:sp>
        <p:nvSpPr>
          <p:cNvPr id="6" name="页脚占位符 5">
            <a:extLst>
              <a:ext uri="{FF2B5EF4-FFF2-40B4-BE49-F238E27FC236}">
                <a16:creationId xmlns:a16="http://schemas.microsoft.com/office/drawing/2014/main" id="{DCFF385D-D4A3-7B1F-B092-44BC814AFD19}"/>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0885E62-E991-B693-A027-2BF49DF6DCAE}"/>
              </a:ext>
            </a:extLst>
          </p:cNvPr>
          <p:cNvSpPr>
            <a:spLocks noGrp="1"/>
          </p:cNvSpPr>
          <p:nvPr>
            <p:ph type="sldNum" sz="quarter" idx="12"/>
          </p:nvPr>
        </p:nvSpPr>
        <p:spPr/>
        <p:txBody>
          <a:bodyPr/>
          <a:lstStyle/>
          <a:p>
            <a:fld id="{5FC88B9F-00CC-3F4E-A1DE-DF1DB5ACB7AD}" type="slidenum">
              <a:rPr kumimoji="1" lang="zh-CN" altLang="en-US" smtClean="0"/>
              <a:t>‹#›</a:t>
            </a:fld>
            <a:endParaRPr kumimoji="1" lang="zh-CN" altLang="en-US"/>
          </a:p>
        </p:txBody>
      </p:sp>
    </p:spTree>
    <p:extLst>
      <p:ext uri="{BB962C8B-B14F-4D97-AF65-F5344CB8AC3E}">
        <p14:creationId xmlns:p14="http://schemas.microsoft.com/office/powerpoint/2010/main" val="4057589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E811FC-AA08-219A-E3D2-E242EF7AB991}"/>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870BF1D0-D224-E685-7286-62D5B90C545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8E987947-C8B2-57C7-7A38-8E429F961D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27E67611-48F4-B10C-96D2-B04C3EF9B74C}"/>
              </a:ext>
            </a:extLst>
          </p:cNvPr>
          <p:cNvSpPr>
            <a:spLocks noGrp="1"/>
          </p:cNvSpPr>
          <p:nvPr>
            <p:ph type="dt" sz="half" idx="10"/>
          </p:nvPr>
        </p:nvSpPr>
        <p:spPr/>
        <p:txBody>
          <a:bodyPr/>
          <a:lstStyle/>
          <a:p>
            <a:fld id="{9BB8A533-CDC3-3F44-A688-317B820D40F7}" type="datetimeFigureOut">
              <a:rPr kumimoji="1" lang="zh-CN" altLang="en-US" smtClean="0"/>
              <a:t>2025/5/30</a:t>
            </a:fld>
            <a:endParaRPr kumimoji="1" lang="zh-CN" altLang="en-US"/>
          </a:p>
        </p:txBody>
      </p:sp>
      <p:sp>
        <p:nvSpPr>
          <p:cNvPr id="6" name="页脚占位符 5">
            <a:extLst>
              <a:ext uri="{FF2B5EF4-FFF2-40B4-BE49-F238E27FC236}">
                <a16:creationId xmlns:a16="http://schemas.microsoft.com/office/drawing/2014/main" id="{DBA79FC5-909E-5871-73EF-14CE334E3A0F}"/>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6F745C7F-0D25-BB63-C923-9305CA12EAD7}"/>
              </a:ext>
            </a:extLst>
          </p:cNvPr>
          <p:cNvSpPr>
            <a:spLocks noGrp="1"/>
          </p:cNvSpPr>
          <p:nvPr>
            <p:ph type="sldNum" sz="quarter" idx="12"/>
          </p:nvPr>
        </p:nvSpPr>
        <p:spPr/>
        <p:txBody>
          <a:bodyPr/>
          <a:lstStyle/>
          <a:p>
            <a:fld id="{5FC88B9F-00CC-3F4E-A1DE-DF1DB5ACB7AD}" type="slidenum">
              <a:rPr kumimoji="1" lang="zh-CN" altLang="en-US" smtClean="0"/>
              <a:t>‹#›</a:t>
            </a:fld>
            <a:endParaRPr kumimoji="1" lang="zh-CN" altLang="en-US"/>
          </a:p>
        </p:txBody>
      </p:sp>
    </p:spTree>
    <p:extLst>
      <p:ext uri="{BB962C8B-B14F-4D97-AF65-F5344CB8AC3E}">
        <p14:creationId xmlns:p14="http://schemas.microsoft.com/office/powerpoint/2010/main" val="2282943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C7D936A-2C9D-9DB3-D62C-8B3FE5E79AF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1AE7D9F8-96AF-7D4A-6395-8882ACEC3B1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E4601931-6278-33B7-E88E-FC3C40207CB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B8A533-CDC3-3F44-A688-317B820D40F7}" type="datetimeFigureOut">
              <a:rPr kumimoji="1" lang="zh-CN" altLang="en-US" smtClean="0"/>
              <a:t>2025/5/30</a:t>
            </a:fld>
            <a:endParaRPr kumimoji="1" lang="zh-CN" altLang="en-US"/>
          </a:p>
        </p:txBody>
      </p:sp>
      <p:sp>
        <p:nvSpPr>
          <p:cNvPr id="5" name="页脚占位符 4">
            <a:extLst>
              <a:ext uri="{FF2B5EF4-FFF2-40B4-BE49-F238E27FC236}">
                <a16:creationId xmlns:a16="http://schemas.microsoft.com/office/drawing/2014/main" id="{29A17421-307E-FBA1-1FCA-3BA582A1228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0493C3C4-631D-79C1-CB0D-3AA8A2104C3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C88B9F-00CC-3F4E-A1DE-DF1DB5ACB7AD}" type="slidenum">
              <a:rPr kumimoji="1" lang="zh-CN" altLang="en-US" smtClean="0"/>
              <a:t>‹#›</a:t>
            </a:fld>
            <a:endParaRPr kumimoji="1" lang="zh-CN" altLang="en-US"/>
          </a:p>
        </p:txBody>
      </p:sp>
    </p:spTree>
    <p:extLst>
      <p:ext uri="{BB962C8B-B14F-4D97-AF65-F5344CB8AC3E}">
        <p14:creationId xmlns:p14="http://schemas.microsoft.com/office/powerpoint/2010/main" val="35613454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6.jpe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8FC62AE-0B50-1EAF-6A73-3B858F861770}"/>
              </a:ext>
            </a:extLst>
          </p:cNvPr>
          <p:cNvPicPr>
            <a:picLocks noChangeAspect="1"/>
          </p:cNvPicPr>
          <p:nvPr/>
        </p:nvPicPr>
        <p:blipFill>
          <a:blip r:embed="rId2"/>
          <a:stretch>
            <a:fillRect/>
          </a:stretch>
        </p:blipFill>
        <p:spPr>
          <a:xfrm>
            <a:off x="0" y="0"/>
            <a:ext cx="12192000" cy="6857142"/>
          </a:xfrm>
          <a:prstGeom prst="rect">
            <a:avLst/>
          </a:prstGeom>
        </p:spPr>
      </p:pic>
      <p:sp>
        <p:nvSpPr>
          <p:cNvPr id="2" name="标题 1">
            <a:extLst>
              <a:ext uri="{FF2B5EF4-FFF2-40B4-BE49-F238E27FC236}">
                <a16:creationId xmlns:a16="http://schemas.microsoft.com/office/drawing/2014/main" id="{483F5338-0DF6-F27B-E298-910C40999AC8}"/>
              </a:ext>
            </a:extLst>
          </p:cNvPr>
          <p:cNvSpPr>
            <a:spLocks noGrp="1"/>
          </p:cNvSpPr>
          <p:nvPr>
            <p:ph type="ctrTitle"/>
          </p:nvPr>
        </p:nvSpPr>
        <p:spPr>
          <a:xfrm>
            <a:off x="2135241" y="1959880"/>
            <a:ext cx="8201891" cy="1029598"/>
          </a:xfrm>
          <a:noFill/>
          <a:effectLst>
            <a:outerShdw blurRad="173701" dist="50800" dir="5400000" algn="ctr" rotWithShape="0">
              <a:srgbClr val="000000">
                <a:alpha val="91000"/>
              </a:srgbClr>
            </a:outerShdw>
          </a:effectLst>
        </p:spPr>
        <p:txBody>
          <a:bodyPr/>
          <a:lstStyle/>
          <a:p>
            <a:r>
              <a:rPr kumimoji="1" lang="zh-CN" altLang="en-US" b="1" dirty="0">
                <a:solidFill>
                  <a:schemeClr val="bg1"/>
                </a:solidFill>
                <a:latin typeface="Microsoft YaHei" panose="020B0503020204020204" pitchFamily="34" charset="-122"/>
                <a:ea typeface="Microsoft YaHei" panose="020B0503020204020204" pitchFamily="34" charset="-122"/>
              </a:rPr>
              <a:t>中国青年   助力</a:t>
            </a:r>
            <a:r>
              <a:rPr kumimoji="1" lang="en-US" altLang="zh-CN" b="1" dirty="0">
                <a:solidFill>
                  <a:schemeClr val="bg1"/>
                </a:solidFill>
                <a:latin typeface="Microsoft YaHei" panose="020B0503020204020204" pitchFamily="34" charset="-122"/>
                <a:ea typeface="Microsoft YaHei" panose="020B0503020204020204" pitchFamily="34" charset="-122"/>
              </a:rPr>
              <a:t>AI</a:t>
            </a:r>
            <a:r>
              <a:rPr kumimoji="1" lang="zh-CN" altLang="en-US" b="1" dirty="0">
                <a:solidFill>
                  <a:schemeClr val="bg1"/>
                </a:solidFill>
                <a:latin typeface="Microsoft YaHei" panose="020B0503020204020204" pitchFamily="34" charset="-122"/>
                <a:ea typeface="Microsoft YaHei" panose="020B0503020204020204" pitchFamily="34" charset="-122"/>
              </a:rPr>
              <a:t>强国</a:t>
            </a:r>
          </a:p>
        </p:txBody>
      </p:sp>
      <p:sp>
        <p:nvSpPr>
          <p:cNvPr id="3" name="副标题 2">
            <a:extLst>
              <a:ext uri="{FF2B5EF4-FFF2-40B4-BE49-F238E27FC236}">
                <a16:creationId xmlns:a16="http://schemas.microsoft.com/office/drawing/2014/main" id="{1052A8B9-FEA6-2DC5-8D43-03CA90CF0EB4}"/>
              </a:ext>
            </a:extLst>
          </p:cNvPr>
          <p:cNvSpPr>
            <a:spLocks noGrp="1"/>
          </p:cNvSpPr>
          <p:nvPr>
            <p:ph type="subTitle" idx="1"/>
          </p:nvPr>
        </p:nvSpPr>
        <p:spPr>
          <a:xfrm>
            <a:off x="4461711" y="2989478"/>
            <a:ext cx="5105400" cy="625829"/>
          </a:xfrm>
          <a:noFill/>
          <a:effectLst>
            <a:outerShdw blurRad="50800" dist="50800" dir="5400000" algn="ctr" rotWithShape="0">
              <a:srgbClr val="000000">
                <a:alpha val="88000"/>
              </a:srgbClr>
            </a:outerShdw>
          </a:effectLst>
        </p:spPr>
        <p:txBody>
          <a:bodyPr>
            <a:normAutofit/>
          </a:bodyPr>
          <a:lstStyle/>
          <a:p>
            <a:r>
              <a:rPr kumimoji="1" lang="en-US" altLang="zh-CN" sz="3200" b="1" dirty="0">
                <a:solidFill>
                  <a:srgbClr val="FFFF00"/>
                </a:solidFill>
                <a:latin typeface="KaiTi" panose="02010609060101010101" pitchFamily="49" charset="-122"/>
                <a:ea typeface="KaiTi" panose="02010609060101010101" pitchFamily="49" charset="-122"/>
              </a:rPr>
              <a:t>———</a:t>
            </a:r>
            <a:r>
              <a:rPr kumimoji="1" lang="zh-CN" altLang="en-US" sz="3200" b="1" dirty="0">
                <a:solidFill>
                  <a:srgbClr val="FFFF00"/>
                </a:solidFill>
                <a:latin typeface="KaiTi" panose="02010609060101010101" pitchFamily="49" charset="-122"/>
                <a:ea typeface="KaiTi" panose="02010609060101010101" pitchFamily="49" charset="-122"/>
              </a:rPr>
              <a:t>九年级专题复习课</a:t>
            </a:r>
          </a:p>
        </p:txBody>
      </p:sp>
      <p:sp>
        <p:nvSpPr>
          <p:cNvPr id="7" name="文本框 6">
            <a:extLst>
              <a:ext uri="{FF2B5EF4-FFF2-40B4-BE49-F238E27FC236}">
                <a16:creationId xmlns:a16="http://schemas.microsoft.com/office/drawing/2014/main" id="{5E54098E-6866-F6D9-691A-B0721E79EB96}"/>
              </a:ext>
            </a:extLst>
          </p:cNvPr>
          <p:cNvSpPr txBox="1"/>
          <p:nvPr/>
        </p:nvSpPr>
        <p:spPr>
          <a:xfrm>
            <a:off x="6992367" y="3615307"/>
            <a:ext cx="2574744" cy="369332"/>
          </a:xfrm>
          <a:prstGeom prst="rect">
            <a:avLst/>
          </a:prstGeom>
          <a:noFill/>
          <a:effectLst>
            <a:outerShdw blurRad="50800" dist="50800" dir="5400000" algn="ctr" rotWithShape="0">
              <a:srgbClr val="000000">
                <a:alpha val="95442"/>
              </a:srgbClr>
            </a:outerShdw>
          </a:effectLst>
        </p:spPr>
        <p:txBody>
          <a:bodyPr wrap="none" rtlCol="0">
            <a:spAutoFit/>
          </a:bodyPr>
          <a:lstStyle/>
          <a:p>
            <a:r>
              <a:rPr kumimoji="1" lang="zh-CN" altLang="en-US" b="1" dirty="0">
                <a:solidFill>
                  <a:schemeClr val="bg1"/>
                </a:solidFill>
              </a:rPr>
              <a:t>（薛家中学     陈超宇）</a:t>
            </a:r>
          </a:p>
        </p:txBody>
      </p:sp>
    </p:spTree>
    <p:extLst>
      <p:ext uri="{BB962C8B-B14F-4D97-AF65-F5344CB8AC3E}">
        <p14:creationId xmlns:p14="http://schemas.microsoft.com/office/powerpoint/2010/main" val="14645089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58725369-9011-401B-CE27-240F8E64627A}"/>
              </a:ext>
            </a:extLst>
          </p:cNvPr>
          <p:cNvSpPr txBox="1"/>
          <p:nvPr/>
        </p:nvSpPr>
        <p:spPr>
          <a:xfrm>
            <a:off x="0" y="284480"/>
            <a:ext cx="11028218" cy="6494085"/>
          </a:xfrm>
          <a:prstGeom prst="rect">
            <a:avLst/>
          </a:prstGeom>
          <a:noFill/>
        </p:spPr>
        <p:txBody>
          <a:bodyPr wrap="square">
            <a:spAutoFit/>
          </a:bodyPr>
          <a:lstStyle/>
          <a:p>
            <a:pPr algn="just"/>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2</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en-US" altLang="zh-CN" sz="3200" kern="100" dirty="0" err="1">
                <a:effectLst/>
                <a:latin typeface="PingFang SC" panose="020B0400000000000000" pitchFamily="34" charset="-122"/>
                <a:ea typeface="PingFang SC" panose="020B0400000000000000" pitchFamily="34" charset="-122"/>
                <a:cs typeface="Times New Roman" panose="02020603050405020304" pitchFamily="18" charset="0"/>
              </a:rPr>
              <a:t>DeepSeek</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爆火，</a:t>
            </a:r>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六小龙</a:t>
            </a:r>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出圈，为何是杭州</a:t>
            </a:r>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en-US" sz="3200" kern="100" dirty="0">
                <a:effectLst/>
                <a:latin typeface="PingFang SC" panose="020B0400000000000000" pitchFamily="34" charset="-122"/>
                <a:ea typeface="PingFang SC" panose="020B0400000000000000" pitchFamily="34" charset="-122"/>
                <a:cs typeface="Times New Roman" panose="02020603050405020304" pitchFamily="18" charset="0"/>
              </a:rPr>
              <a:t>原来</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杭州</a:t>
            </a:r>
            <a:r>
              <a:rPr lang="zh-CN" altLang="en-US" sz="3200" kern="100" dirty="0">
                <a:effectLst/>
                <a:latin typeface="PingFang SC" panose="020B0400000000000000" pitchFamily="34" charset="-122"/>
                <a:ea typeface="PingFang SC" panose="020B0400000000000000" pitchFamily="34" charset="-122"/>
                <a:cs typeface="Times New Roman" panose="02020603050405020304" pitchFamily="18" charset="0"/>
              </a:rPr>
              <a:t>近年来专注</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打造更高水平</a:t>
            </a:r>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创新活力之城</a:t>
            </a:r>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，创新创业氛围浓厚，一系列人才新政迭出，重点实施</a:t>
            </a:r>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春雨计划</a:t>
            </a:r>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强化就业创业支持，重视人才发展体制改革，强化企业主体地位，这说明 </a:t>
            </a:r>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     )     </a:t>
            </a:r>
            <a:endPar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r>
              <a:rPr lang="en-US" altLang="zh-CN" sz="3200" kern="100" dirty="0">
                <a:solidFill>
                  <a:srgbClr val="000000"/>
                </a:solidFill>
                <a:effectLst/>
                <a:latin typeface="PingFang SC" panose="020B0400000000000000" pitchFamily="34" charset="-122"/>
                <a:ea typeface="PingFang SC" panose="020B0400000000000000" pitchFamily="34" charset="-122"/>
                <a:cs typeface="Times New Roman" panose="02020603050405020304" pitchFamily="18" charset="0"/>
              </a:rPr>
              <a:t>A.</a:t>
            </a:r>
            <a:r>
              <a:rPr lang="zh-CN" altLang="zh-CN" sz="3200" kern="100" dirty="0">
                <a:solidFill>
                  <a:srgbClr val="000000"/>
                </a:solidFill>
                <a:effectLst/>
                <a:latin typeface="PingFang SC" panose="020B0400000000000000" pitchFamily="34" charset="-122"/>
                <a:ea typeface="PingFang SC" panose="020B0400000000000000" pitchFamily="34" charset="-122"/>
                <a:cs typeface="Times New Roman" panose="02020603050405020304" pitchFamily="18" charset="0"/>
              </a:rPr>
              <a:t>创新是一个国家、民族的灵魂，政府促进人才发展体制不断创新</a:t>
            </a:r>
            <a:endPar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B.</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政府营造尊重劳动、尊重知识、尊重人才、尊重创造的社会氛围</a:t>
            </a:r>
          </a:p>
          <a:p>
            <a:pPr algn="just"/>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C.</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人才是引领发展的第一动力，政府通过重视人才来助力自身发展</a:t>
            </a:r>
          </a:p>
          <a:p>
            <a:pPr algn="just"/>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D.</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强化企业科技创新主体地位已成为杭州经济社会发展的首要任务</a:t>
            </a:r>
          </a:p>
        </p:txBody>
      </p:sp>
      <p:sp>
        <p:nvSpPr>
          <p:cNvPr id="6" name="文本框 5">
            <a:extLst>
              <a:ext uri="{FF2B5EF4-FFF2-40B4-BE49-F238E27FC236}">
                <a16:creationId xmlns:a16="http://schemas.microsoft.com/office/drawing/2014/main" id="{919B570E-4E91-C421-EB96-4A25807A96EB}"/>
              </a:ext>
            </a:extLst>
          </p:cNvPr>
          <p:cNvSpPr txBox="1"/>
          <p:nvPr/>
        </p:nvSpPr>
        <p:spPr>
          <a:xfrm>
            <a:off x="8091054" y="3926642"/>
            <a:ext cx="2937164" cy="2646878"/>
          </a:xfrm>
          <a:prstGeom prst="rect">
            <a:avLst/>
          </a:prstGeom>
          <a:noFill/>
        </p:spPr>
        <p:txBody>
          <a:bodyPr wrap="square">
            <a:spAutoFit/>
          </a:bodyPr>
          <a:lstStyle/>
          <a:p>
            <a:r>
              <a:rPr lang="en-US" altLang="zh-CN" sz="166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 B</a:t>
            </a:r>
            <a:endParaRPr lang="zh-CN" altLang="en-US" sz="16600" b="1" dirty="0">
              <a:solidFill>
                <a:srgbClr val="FF000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866068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5DAFFB3-223B-E7A4-07B3-20A88F384112}"/>
              </a:ext>
            </a:extLst>
          </p:cNvPr>
          <p:cNvSpPr txBox="1"/>
          <p:nvPr/>
        </p:nvSpPr>
        <p:spPr>
          <a:xfrm>
            <a:off x="651164" y="489734"/>
            <a:ext cx="10889672" cy="5878532"/>
          </a:xfrm>
          <a:prstGeom prst="rect">
            <a:avLst/>
          </a:prstGeom>
          <a:noFill/>
        </p:spPr>
        <p:txBody>
          <a:bodyPr wrap="square">
            <a:spAutoFit/>
          </a:bodyPr>
          <a:lstStyle/>
          <a:p>
            <a:pPr algn="just"/>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3</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en-US" altLang="zh-CN" sz="3600" kern="100" dirty="0" err="1">
                <a:effectLst/>
                <a:latin typeface="PingFang SC" panose="020B0400000000000000" pitchFamily="34" charset="-122"/>
                <a:ea typeface="PingFang SC" panose="020B0400000000000000" pitchFamily="34" charset="-122"/>
                <a:cs typeface="Times New Roman" panose="02020603050405020304" pitchFamily="18" charset="0"/>
              </a:rPr>
              <a:t>DeepSeek</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的</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爆火</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，既是对旧秩序的告别</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它打破了</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算力霸权决定技术霸权</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的迷信；更是对新未来的开启</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当中国团队搭建起开源技术的普惠桥梁，人工智能再一次展现出超越零和博弈的可能性。</a:t>
            </a:r>
            <a:r>
              <a:rPr lang="en-US" altLang="zh-CN" sz="3600" kern="100" dirty="0" err="1">
                <a:effectLst/>
                <a:latin typeface="PingFang SC" panose="020B0400000000000000" pitchFamily="34" charset="-122"/>
                <a:ea typeface="PingFang SC" panose="020B0400000000000000" pitchFamily="34" charset="-122"/>
                <a:cs typeface="Times New Roman" panose="02020603050405020304" pitchFamily="18" charset="0"/>
              </a:rPr>
              <a:t>DeepSeek</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的</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爆火</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en-US" altLang="zh-CN" sz="4400" kern="0" dirty="0">
                <a:effectLst/>
                <a:latin typeface="PingFang SC" panose="020B0400000000000000" pitchFamily="34" charset="-122"/>
                <a:ea typeface="PingFang SC" panose="020B0400000000000000" pitchFamily="34" charset="-122"/>
                <a:cs typeface="Times New Roman" panose="02020603050405020304" pitchFamily="18" charset="0"/>
              </a:rPr>
              <a:t>      </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p>
          <a:p>
            <a:pPr algn="just"/>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①</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导致世界多极化的趋势发生根本改变</a:t>
            </a:r>
            <a:r>
              <a:rPr lang="en-US" altLang="zh-CN" sz="4400" kern="0" dirty="0">
                <a:effectLst/>
                <a:latin typeface="PingFang SC" panose="020B0400000000000000" pitchFamily="34" charset="-122"/>
                <a:ea typeface="PingFang SC" panose="020B0400000000000000" pitchFamily="34" charset="-122"/>
                <a:cs typeface="Times New Roman" panose="02020603050405020304" pitchFamily="18" charset="0"/>
              </a:rPr>
              <a:t>    </a:t>
            </a:r>
            <a:endPar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②</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向世界展示了中国的科技创新能力</a:t>
            </a:r>
          </a:p>
          <a:p>
            <a:pPr algn="just"/>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③</a:t>
            </a:r>
            <a:r>
              <a:rPr lang="en-US" altLang="zh-CN" sz="3600" kern="100" dirty="0" err="1">
                <a:effectLst/>
                <a:latin typeface="PingFang SC" panose="020B0400000000000000" pitchFamily="34" charset="-122"/>
                <a:ea typeface="PingFang SC" panose="020B0400000000000000" pitchFamily="34" charset="-122"/>
                <a:cs typeface="Times New Roman" panose="02020603050405020304" pitchFamily="18" charset="0"/>
              </a:rPr>
              <a:t>DeepSeek</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的发展使我国掌握科技制高点</a:t>
            </a:r>
          </a:p>
          <a:p>
            <a:pPr algn="just"/>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④</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说明新一轮科技革命和产业变革深入发展</a:t>
            </a:r>
          </a:p>
          <a:p>
            <a:pPr algn="just"/>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②④	B</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②③	C</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①③	D</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①④</a:t>
            </a:r>
            <a:endPar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endParaRPr>
          </a:p>
        </p:txBody>
      </p:sp>
      <p:sp>
        <p:nvSpPr>
          <p:cNvPr id="6" name="文本框 5">
            <a:extLst>
              <a:ext uri="{FF2B5EF4-FFF2-40B4-BE49-F238E27FC236}">
                <a16:creationId xmlns:a16="http://schemas.microsoft.com/office/drawing/2014/main" id="{D73F0BB6-263D-2634-3E7D-D9C29D45B7F6}"/>
              </a:ext>
            </a:extLst>
          </p:cNvPr>
          <p:cNvSpPr txBox="1"/>
          <p:nvPr/>
        </p:nvSpPr>
        <p:spPr>
          <a:xfrm>
            <a:off x="8839199" y="2901406"/>
            <a:ext cx="2937164" cy="2646878"/>
          </a:xfrm>
          <a:prstGeom prst="rect">
            <a:avLst/>
          </a:prstGeom>
          <a:noFill/>
        </p:spPr>
        <p:txBody>
          <a:bodyPr wrap="square">
            <a:spAutoFit/>
          </a:bodyPr>
          <a:lstStyle/>
          <a:p>
            <a:r>
              <a:rPr lang="en-US" altLang="zh-CN" sz="166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 A</a:t>
            </a:r>
            <a:endParaRPr lang="zh-CN" altLang="en-US" sz="16600" b="1" dirty="0">
              <a:solidFill>
                <a:srgbClr val="FF000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005556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1A0E538-8A6A-6898-4B45-87CB84CF3DF6}"/>
              </a:ext>
            </a:extLst>
          </p:cNvPr>
          <p:cNvPicPr>
            <a:picLocks noChangeAspect="1"/>
          </p:cNvPicPr>
          <p:nvPr/>
        </p:nvPicPr>
        <p:blipFill rotWithShape="1">
          <a:blip r:embed="rId2"/>
          <a:srcRect l="7328" t="33189" r="35087" b="3406"/>
          <a:stretch/>
        </p:blipFill>
        <p:spPr>
          <a:xfrm>
            <a:off x="369757" y="253125"/>
            <a:ext cx="11452485" cy="6090363"/>
          </a:xfrm>
          <a:prstGeom prst="rect">
            <a:avLst/>
          </a:prstGeom>
        </p:spPr>
      </p:pic>
      <p:sp>
        <p:nvSpPr>
          <p:cNvPr id="9" name="圆角矩形 8">
            <a:extLst>
              <a:ext uri="{FF2B5EF4-FFF2-40B4-BE49-F238E27FC236}">
                <a16:creationId xmlns:a16="http://schemas.microsoft.com/office/drawing/2014/main" id="{E0E93DF4-DD1D-9706-0103-8DB5F85B76DC}"/>
              </a:ext>
            </a:extLst>
          </p:cNvPr>
          <p:cNvSpPr/>
          <p:nvPr/>
        </p:nvSpPr>
        <p:spPr>
          <a:xfrm>
            <a:off x="1266667" y="2400924"/>
            <a:ext cx="1896257" cy="3147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a:extLst>
              <a:ext uri="{FF2B5EF4-FFF2-40B4-BE49-F238E27FC236}">
                <a16:creationId xmlns:a16="http://schemas.microsoft.com/office/drawing/2014/main" id="{6D78E5F6-31A2-B8A9-F0F2-FABA834CAD7A}"/>
              </a:ext>
            </a:extLst>
          </p:cNvPr>
          <p:cNvSpPr/>
          <p:nvPr/>
        </p:nvSpPr>
        <p:spPr>
          <a:xfrm>
            <a:off x="1214202" y="3114206"/>
            <a:ext cx="2413417" cy="3147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圆角矩形 10">
            <a:extLst>
              <a:ext uri="{FF2B5EF4-FFF2-40B4-BE49-F238E27FC236}">
                <a16:creationId xmlns:a16="http://schemas.microsoft.com/office/drawing/2014/main" id="{54590343-119E-921B-9C10-0CFA89627C25}"/>
              </a:ext>
            </a:extLst>
          </p:cNvPr>
          <p:cNvSpPr/>
          <p:nvPr/>
        </p:nvSpPr>
        <p:spPr>
          <a:xfrm>
            <a:off x="1244182" y="3827488"/>
            <a:ext cx="2203555" cy="3147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圆角矩形 11">
            <a:extLst>
              <a:ext uri="{FF2B5EF4-FFF2-40B4-BE49-F238E27FC236}">
                <a16:creationId xmlns:a16="http://schemas.microsoft.com/office/drawing/2014/main" id="{15137586-B4FE-0729-501A-F8F4CFA2B9EC}"/>
              </a:ext>
            </a:extLst>
          </p:cNvPr>
          <p:cNvSpPr/>
          <p:nvPr/>
        </p:nvSpPr>
        <p:spPr>
          <a:xfrm>
            <a:off x="1214202" y="4214809"/>
            <a:ext cx="2203555" cy="3147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圆角矩形 12">
            <a:extLst>
              <a:ext uri="{FF2B5EF4-FFF2-40B4-BE49-F238E27FC236}">
                <a16:creationId xmlns:a16="http://schemas.microsoft.com/office/drawing/2014/main" id="{3262BC5B-F46C-6649-FEDA-D83BF64B6B20}"/>
              </a:ext>
            </a:extLst>
          </p:cNvPr>
          <p:cNvSpPr/>
          <p:nvPr/>
        </p:nvSpPr>
        <p:spPr>
          <a:xfrm>
            <a:off x="1214202" y="4602130"/>
            <a:ext cx="1409077" cy="3147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圆角矩形 13">
            <a:extLst>
              <a:ext uri="{FF2B5EF4-FFF2-40B4-BE49-F238E27FC236}">
                <a16:creationId xmlns:a16="http://schemas.microsoft.com/office/drawing/2014/main" id="{FCA79596-E730-55E7-C10D-BF7962A57B1D}"/>
              </a:ext>
            </a:extLst>
          </p:cNvPr>
          <p:cNvSpPr/>
          <p:nvPr/>
        </p:nvSpPr>
        <p:spPr>
          <a:xfrm>
            <a:off x="727022" y="357115"/>
            <a:ext cx="2720715" cy="314794"/>
          </a:xfrm>
          <a:prstGeom prst="roundRect">
            <a:avLst/>
          </a:prstGeom>
          <a:noFill/>
          <a:ln w="5715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193728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7B639B21-6B3D-B014-C128-58E8B12A084B}"/>
              </a:ext>
            </a:extLst>
          </p:cNvPr>
          <p:cNvGraphicFramePr>
            <a:graphicFrameLocks noGrp="1"/>
          </p:cNvGraphicFramePr>
          <p:nvPr>
            <p:extLst>
              <p:ext uri="{D42A27DB-BD31-4B8C-83A1-F6EECF244321}">
                <p14:modId xmlns:p14="http://schemas.microsoft.com/office/powerpoint/2010/main" val="3726518503"/>
              </p:ext>
            </p:extLst>
          </p:nvPr>
        </p:nvGraphicFramePr>
        <p:xfrm>
          <a:off x="774699" y="1409839"/>
          <a:ext cx="10642601" cy="5051552"/>
        </p:xfrm>
        <a:graphic>
          <a:graphicData uri="http://schemas.openxmlformats.org/drawingml/2006/table">
            <a:tbl>
              <a:tblPr firstRow="1" firstCol="1" bandRow="1">
                <a:tableStyleId>{5C22544A-7EE6-4342-B048-85BDC9FD1C3A}</a:tableStyleId>
              </a:tblPr>
              <a:tblGrid>
                <a:gridCol w="996436">
                  <a:extLst>
                    <a:ext uri="{9D8B030D-6E8A-4147-A177-3AD203B41FA5}">
                      <a16:colId xmlns:a16="http://schemas.microsoft.com/office/drawing/2014/main" val="697607148"/>
                    </a:ext>
                  </a:extLst>
                </a:gridCol>
                <a:gridCol w="4521640">
                  <a:extLst>
                    <a:ext uri="{9D8B030D-6E8A-4147-A177-3AD203B41FA5}">
                      <a16:colId xmlns:a16="http://schemas.microsoft.com/office/drawing/2014/main" val="292602842"/>
                    </a:ext>
                  </a:extLst>
                </a:gridCol>
                <a:gridCol w="5124525">
                  <a:extLst>
                    <a:ext uri="{9D8B030D-6E8A-4147-A177-3AD203B41FA5}">
                      <a16:colId xmlns:a16="http://schemas.microsoft.com/office/drawing/2014/main" val="858311321"/>
                    </a:ext>
                  </a:extLst>
                </a:gridCol>
              </a:tblGrid>
              <a:tr h="769112">
                <a:tc>
                  <a:txBody>
                    <a:bodyPr/>
                    <a:lstStyle/>
                    <a:p>
                      <a:pPr algn="ctr"/>
                      <a:r>
                        <a:rPr lang="zh-CN" sz="3200" kern="100">
                          <a:solidFill>
                            <a:schemeClr val="bg1"/>
                          </a:solidFill>
                          <a:effectLst/>
                          <a:latin typeface="PingFang SC" panose="020B0400000000000000" pitchFamily="34" charset="-122"/>
                          <a:ea typeface="PingFang SC" panose="020B0400000000000000" pitchFamily="34" charset="-122"/>
                        </a:rPr>
                        <a:t>选项</a:t>
                      </a:r>
                      <a:endParaRPr lang="zh-CN" sz="3200" kern="10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76200" marR="76200" marT="47625" marB="47625" anchor="ctr">
                    <a:solidFill>
                      <a:srgbClr val="00B0F0"/>
                    </a:solidFill>
                  </a:tcPr>
                </a:tc>
                <a:tc>
                  <a:txBody>
                    <a:bodyPr/>
                    <a:lstStyle/>
                    <a:p>
                      <a:pPr algn="ctr"/>
                      <a:r>
                        <a:rPr lang="zh-CN" sz="3200" kern="100">
                          <a:solidFill>
                            <a:schemeClr val="bg1"/>
                          </a:solidFill>
                          <a:effectLst/>
                          <a:latin typeface="PingFang SC" panose="020B0400000000000000" pitchFamily="34" charset="-122"/>
                          <a:ea typeface="PingFang SC" panose="020B0400000000000000" pitchFamily="34" charset="-122"/>
                        </a:rPr>
                        <a:t>新闻</a:t>
                      </a:r>
                      <a:endParaRPr lang="zh-CN" sz="3200" kern="10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76200" marR="76200" marT="47625" marB="47625" anchor="ctr">
                    <a:solidFill>
                      <a:srgbClr val="00B0F0"/>
                    </a:solidFill>
                  </a:tcPr>
                </a:tc>
                <a:tc>
                  <a:txBody>
                    <a:bodyPr/>
                    <a:lstStyle/>
                    <a:p>
                      <a:pPr algn="ctr"/>
                      <a:r>
                        <a:rPr lang="zh-CN" sz="3200" kern="100" dirty="0">
                          <a:solidFill>
                            <a:schemeClr val="bg1"/>
                          </a:solidFill>
                          <a:effectLst/>
                          <a:latin typeface="PingFang SC" panose="020B0400000000000000" pitchFamily="34" charset="-122"/>
                          <a:ea typeface="PingFang SC" panose="020B0400000000000000" pitchFamily="34" charset="-122"/>
                        </a:rPr>
                        <a:t>解读</a:t>
                      </a:r>
                      <a:endParaRPr lang="zh-CN" sz="3200" kern="100"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76200" marR="76200" marT="47625" marB="47625" anchor="ctr">
                    <a:solidFill>
                      <a:srgbClr val="00B0F0"/>
                    </a:solidFill>
                  </a:tcPr>
                </a:tc>
                <a:extLst>
                  <a:ext uri="{0D108BD9-81ED-4DB2-BD59-A6C34878D82A}">
                    <a16:rowId xmlns:a16="http://schemas.microsoft.com/office/drawing/2014/main" val="3708406607"/>
                  </a:ext>
                </a:extLst>
              </a:tr>
              <a:tr h="769112">
                <a:tc>
                  <a:txBody>
                    <a:bodyPr/>
                    <a:lstStyle/>
                    <a:p>
                      <a:pPr algn="ctr"/>
                      <a:r>
                        <a:rPr lang="en-US" sz="3200" kern="100">
                          <a:solidFill>
                            <a:schemeClr val="bg1"/>
                          </a:solidFill>
                          <a:effectLst/>
                          <a:latin typeface="PingFang SC" panose="020B0400000000000000" pitchFamily="34" charset="-122"/>
                          <a:ea typeface="PingFang SC" panose="020B0400000000000000" pitchFamily="34" charset="-122"/>
                        </a:rPr>
                        <a:t>A</a:t>
                      </a:r>
                      <a:endParaRPr lang="zh-CN" sz="3200" kern="10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76200" marR="76200" marT="47625" marB="47625" anchor="ctr">
                    <a:solidFill>
                      <a:srgbClr val="00B0F0"/>
                    </a:solidFill>
                  </a:tcPr>
                </a:tc>
                <a:tc>
                  <a:txBody>
                    <a:bodyPr/>
                    <a:lstStyle/>
                    <a:p>
                      <a:pPr algn="l"/>
                      <a:r>
                        <a:rPr lang="zh-CN" sz="3200" kern="100" dirty="0">
                          <a:solidFill>
                            <a:schemeClr val="bg1"/>
                          </a:solidFill>
                          <a:effectLst/>
                          <a:latin typeface="PingFang SC" panose="020B0400000000000000" pitchFamily="34" charset="-122"/>
                          <a:ea typeface="PingFang SC" panose="020B0400000000000000" pitchFamily="34" charset="-122"/>
                        </a:rPr>
                        <a:t>习近平总书记为民营企业把脉定向</a:t>
                      </a:r>
                      <a:endParaRPr lang="zh-CN" sz="3200" kern="100"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76200" marR="76200" marT="47625" marB="47625" anchor="ctr">
                    <a:solidFill>
                      <a:srgbClr val="00B0F0"/>
                    </a:solidFill>
                  </a:tcPr>
                </a:tc>
                <a:tc>
                  <a:txBody>
                    <a:bodyPr/>
                    <a:lstStyle/>
                    <a:p>
                      <a:pPr algn="l"/>
                      <a:r>
                        <a:rPr lang="zh-CN" sz="3200" kern="100">
                          <a:solidFill>
                            <a:schemeClr val="bg1"/>
                          </a:solidFill>
                          <a:effectLst/>
                          <a:latin typeface="PingFang SC" panose="020B0400000000000000" pitchFamily="34" charset="-122"/>
                          <a:ea typeface="PingFang SC" panose="020B0400000000000000" pitchFamily="34" charset="-122"/>
                        </a:rPr>
                        <a:t>民营经济是国民经济的主导力量</a:t>
                      </a:r>
                      <a:endParaRPr lang="zh-CN" sz="3200" kern="10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76200" marR="76200" marT="47625" marB="47625" anchor="ctr">
                    <a:solidFill>
                      <a:srgbClr val="00B0F0"/>
                    </a:solidFill>
                  </a:tcPr>
                </a:tc>
                <a:extLst>
                  <a:ext uri="{0D108BD9-81ED-4DB2-BD59-A6C34878D82A}">
                    <a16:rowId xmlns:a16="http://schemas.microsoft.com/office/drawing/2014/main" val="911966873"/>
                  </a:ext>
                </a:extLst>
              </a:tr>
              <a:tr h="769112">
                <a:tc>
                  <a:txBody>
                    <a:bodyPr/>
                    <a:lstStyle/>
                    <a:p>
                      <a:pPr algn="ctr"/>
                      <a:r>
                        <a:rPr lang="en-US" sz="3200" kern="100">
                          <a:solidFill>
                            <a:schemeClr val="bg1"/>
                          </a:solidFill>
                          <a:effectLst/>
                          <a:latin typeface="PingFang SC" panose="020B0400000000000000" pitchFamily="34" charset="-122"/>
                          <a:ea typeface="PingFang SC" panose="020B0400000000000000" pitchFamily="34" charset="-122"/>
                        </a:rPr>
                        <a:t>B</a:t>
                      </a:r>
                      <a:endParaRPr lang="zh-CN" sz="3200" kern="10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76200" marR="76200" marT="47625" marB="47625" anchor="ctr">
                    <a:solidFill>
                      <a:srgbClr val="00B0F0"/>
                    </a:solidFill>
                  </a:tcPr>
                </a:tc>
                <a:tc>
                  <a:txBody>
                    <a:bodyPr/>
                    <a:lstStyle/>
                    <a:p>
                      <a:pPr algn="l"/>
                      <a:r>
                        <a:rPr lang="zh-CN" sz="3200" kern="100" dirty="0">
                          <a:solidFill>
                            <a:schemeClr val="bg1"/>
                          </a:solidFill>
                          <a:effectLst/>
                          <a:latin typeface="PingFang SC" panose="020B0400000000000000" pitchFamily="34" charset="-122"/>
                          <a:ea typeface="PingFang SC" panose="020B0400000000000000" pitchFamily="34" charset="-122"/>
                        </a:rPr>
                        <a:t>全国公立医疗机构取消门诊预交金</a:t>
                      </a:r>
                      <a:endParaRPr lang="zh-CN" sz="3200" kern="100"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76200" marR="76200" marT="47625" marB="47625" anchor="ctr">
                    <a:solidFill>
                      <a:srgbClr val="00B0F0"/>
                    </a:solidFill>
                  </a:tcPr>
                </a:tc>
                <a:tc>
                  <a:txBody>
                    <a:bodyPr/>
                    <a:lstStyle/>
                    <a:p>
                      <a:pPr algn="l"/>
                      <a:r>
                        <a:rPr lang="zh-CN" sz="3200" kern="100">
                          <a:solidFill>
                            <a:schemeClr val="bg1"/>
                          </a:solidFill>
                          <a:effectLst/>
                          <a:latin typeface="PingFang SC" panose="020B0400000000000000" pitchFamily="34" charset="-122"/>
                          <a:ea typeface="PingFang SC" panose="020B0400000000000000" pitchFamily="34" charset="-122"/>
                        </a:rPr>
                        <a:t>国家行政机关依法履职</a:t>
                      </a:r>
                      <a:endParaRPr lang="zh-CN" sz="3200" kern="10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76200" marR="76200" marT="47625" marB="47625" anchor="ctr">
                    <a:solidFill>
                      <a:srgbClr val="00B0F0"/>
                    </a:solidFill>
                  </a:tcPr>
                </a:tc>
                <a:extLst>
                  <a:ext uri="{0D108BD9-81ED-4DB2-BD59-A6C34878D82A}">
                    <a16:rowId xmlns:a16="http://schemas.microsoft.com/office/drawing/2014/main" val="573677982"/>
                  </a:ext>
                </a:extLst>
              </a:tr>
              <a:tr h="769112">
                <a:tc>
                  <a:txBody>
                    <a:bodyPr/>
                    <a:lstStyle/>
                    <a:p>
                      <a:pPr algn="ctr"/>
                      <a:r>
                        <a:rPr lang="en-US" sz="3200" kern="100">
                          <a:solidFill>
                            <a:schemeClr val="bg1"/>
                          </a:solidFill>
                          <a:effectLst/>
                          <a:latin typeface="PingFang SC" panose="020B0400000000000000" pitchFamily="34" charset="-122"/>
                          <a:ea typeface="PingFang SC" panose="020B0400000000000000" pitchFamily="34" charset="-122"/>
                        </a:rPr>
                        <a:t>C</a:t>
                      </a:r>
                      <a:endParaRPr lang="zh-CN" sz="3200" kern="10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76200" marR="76200" marT="47625" marB="47625" anchor="ctr">
                    <a:solidFill>
                      <a:srgbClr val="00B0F0"/>
                    </a:solidFill>
                  </a:tcPr>
                </a:tc>
                <a:tc>
                  <a:txBody>
                    <a:bodyPr/>
                    <a:lstStyle/>
                    <a:p>
                      <a:pPr algn="l"/>
                      <a:r>
                        <a:rPr lang="en-US" sz="3200" kern="100" dirty="0" err="1">
                          <a:solidFill>
                            <a:schemeClr val="bg1"/>
                          </a:solidFill>
                          <a:effectLst/>
                          <a:latin typeface="PingFang SC" panose="020B0400000000000000" pitchFamily="34" charset="-122"/>
                          <a:ea typeface="PingFang SC" panose="020B0400000000000000" pitchFamily="34" charset="-122"/>
                        </a:rPr>
                        <a:t>DeepSeek</a:t>
                      </a:r>
                      <a:r>
                        <a:rPr lang="zh-CN" sz="3200" kern="100" dirty="0">
                          <a:solidFill>
                            <a:schemeClr val="bg1"/>
                          </a:solidFill>
                          <a:effectLst/>
                          <a:latin typeface="PingFang SC" panose="020B0400000000000000" pitchFamily="34" charset="-122"/>
                          <a:ea typeface="PingFang SC" panose="020B0400000000000000" pitchFamily="34" charset="-122"/>
                        </a:rPr>
                        <a:t>横空出世，震动全球科技圈</a:t>
                      </a:r>
                      <a:endParaRPr lang="zh-CN" sz="3200" kern="100"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76200" marR="76200" marT="47625" marB="47625" anchor="ctr">
                    <a:solidFill>
                      <a:srgbClr val="00B0F0"/>
                    </a:solidFill>
                  </a:tcPr>
                </a:tc>
                <a:tc>
                  <a:txBody>
                    <a:bodyPr/>
                    <a:lstStyle/>
                    <a:p>
                      <a:pPr algn="l"/>
                      <a:r>
                        <a:rPr lang="zh-CN" sz="3200" kern="100" dirty="0">
                          <a:solidFill>
                            <a:schemeClr val="bg1"/>
                          </a:solidFill>
                          <a:effectLst/>
                          <a:latin typeface="PingFang SC" panose="020B0400000000000000" pitchFamily="34" charset="-122"/>
                          <a:ea typeface="PingFang SC" panose="020B0400000000000000" pitchFamily="34" charset="-122"/>
                        </a:rPr>
                        <a:t>我国科技创新能力全面领先全球</a:t>
                      </a:r>
                      <a:endParaRPr lang="zh-CN" sz="3200" kern="100"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76200" marR="76200" marT="47625" marB="47625" anchor="ctr">
                    <a:solidFill>
                      <a:srgbClr val="00B0F0"/>
                    </a:solidFill>
                  </a:tcPr>
                </a:tc>
                <a:extLst>
                  <a:ext uri="{0D108BD9-81ED-4DB2-BD59-A6C34878D82A}">
                    <a16:rowId xmlns:a16="http://schemas.microsoft.com/office/drawing/2014/main" val="1267420133"/>
                  </a:ext>
                </a:extLst>
              </a:tr>
              <a:tr h="769112">
                <a:tc>
                  <a:txBody>
                    <a:bodyPr/>
                    <a:lstStyle/>
                    <a:p>
                      <a:pPr algn="ctr"/>
                      <a:r>
                        <a:rPr lang="en-US" sz="3200" kern="100">
                          <a:solidFill>
                            <a:schemeClr val="bg1"/>
                          </a:solidFill>
                          <a:effectLst/>
                          <a:latin typeface="PingFang SC" panose="020B0400000000000000" pitchFamily="34" charset="-122"/>
                          <a:ea typeface="PingFang SC" panose="020B0400000000000000" pitchFamily="34" charset="-122"/>
                        </a:rPr>
                        <a:t>D</a:t>
                      </a:r>
                      <a:endParaRPr lang="zh-CN" sz="3200" kern="10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76200" marR="76200" marT="47625" marB="47625" anchor="ctr">
                    <a:solidFill>
                      <a:srgbClr val="00B0F0"/>
                    </a:solidFill>
                  </a:tcPr>
                </a:tc>
                <a:tc>
                  <a:txBody>
                    <a:bodyPr/>
                    <a:lstStyle/>
                    <a:p>
                      <a:pPr algn="l"/>
                      <a:r>
                        <a:rPr lang="zh-CN" sz="3200" kern="100" dirty="0">
                          <a:solidFill>
                            <a:schemeClr val="bg1"/>
                          </a:solidFill>
                          <a:effectLst/>
                          <a:latin typeface="PingFang SC" panose="020B0400000000000000" pitchFamily="34" charset="-122"/>
                          <a:ea typeface="PingFang SC" panose="020B0400000000000000" pitchFamily="34" charset="-122"/>
                        </a:rPr>
                        <a:t>我国实施渐进式延迟退休制度</a:t>
                      </a:r>
                      <a:endParaRPr lang="zh-CN" sz="3200" kern="100"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76200" marR="76200" marT="47625" marB="47625" anchor="ctr">
                    <a:solidFill>
                      <a:srgbClr val="00B0F0"/>
                    </a:solidFill>
                  </a:tcPr>
                </a:tc>
                <a:tc>
                  <a:txBody>
                    <a:bodyPr/>
                    <a:lstStyle/>
                    <a:p>
                      <a:pPr algn="l"/>
                      <a:r>
                        <a:rPr lang="zh-CN" sz="3200" kern="100" dirty="0">
                          <a:solidFill>
                            <a:schemeClr val="bg1"/>
                          </a:solidFill>
                          <a:effectLst/>
                          <a:latin typeface="PingFang SC" panose="020B0400000000000000" pitchFamily="34" charset="-122"/>
                          <a:ea typeface="PingFang SC" panose="020B0400000000000000" pitchFamily="34" charset="-122"/>
                        </a:rPr>
                        <a:t>有利于适应经济社会的发展需求</a:t>
                      </a:r>
                      <a:endParaRPr lang="zh-CN" sz="3200" kern="100"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76200" marR="76200" marT="47625" marB="47625" anchor="ctr">
                    <a:solidFill>
                      <a:srgbClr val="00B0F0"/>
                    </a:solidFill>
                  </a:tcPr>
                </a:tc>
                <a:extLst>
                  <a:ext uri="{0D108BD9-81ED-4DB2-BD59-A6C34878D82A}">
                    <a16:rowId xmlns:a16="http://schemas.microsoft.com/office/drawing/2014/main" val="3250112700"/>
                  </a:ext>
                </a:extLst>
              </a:tr>
            </a:tbl>
          </a:graphicData>
        </a:graphic>
      </p:graphicFrame>
      <p:sp>
        <p:nvSpPr>
          <p:cNvPr id="3" name="Rectangle 1">
            <a:extLst>
              <a:ext uri="{FF2B5EF4-FFF2-40B4-BE49-F238E27FC236}">
                <a16:creationId xmlns:a16="http://schemas.microsoft.com/office/drawing/2014/main" id="{BE816F19-1B4C-C33C-76D1-FAF81B8CADC9}"/>
              </a:ext>
            </a:extLst>
          </p:cNvPr>
          <p:cNvSpPr>
            <a:spLocks noChangeArrowheads="1"/>
          </p:cNvSpPr>
          <p:nvPr/>
        </p:nvSpPr>
        <p:spPr bwMode="auto">
          <a:xfrm>
            <a:off x="774699" y="489271"/>
            <a:ext cx="747268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800" b="1" i="0" u="none" strike="noStrike" cap="none" normalizeH="0" baseline="0" dirty="0">
                <a:ln>
                  <a:noFill/>
                </a:ln>
                <a:solidFill>
                  <a:schemeClr val="tx1"/>
                </a:solidFill>
                <a:effectLst/>
                <a:latin typeface="DengXian" panose="02010600030101010101" pitchFamily="2" charset="-122"/>
                <a:ea typeface="DengXian" panose="02010600030101010101" pitchFamily="2" charset="-122"/>
                <a:cs typeface="Times New Roman" panose="02020603050405020304" pitchFamily="18" charset="0"/>
              </a:rPr>
              <a:t>4、下列新闻对应解读正确的是（</a:t>
            </a:r>
            <a:r>
              <a:rPr kumimoji="0" lang="zh-CN" altLang="zh-CN" sz="4000" b="1" i="0" u="none" strike="noStrike" cap="none" normalizeH="0" baseline="0" dirty="0">
                <a:ln>
                  <a:noFill/>
                </a:ln>
                <a:solidFill>
                  <a:schemeClr val="tx1"/>
                </a:solidFill>
                <a:effectLst/>
                <a:latin typeface="DengXian" panose="02010600030101010101" pitchFamily="2" charset="-122"/>
                <a:ea typeface="Times New Roman" panose="02020603050405020304" pitchFamily="18" charset="0"/>
                <a:cs typeface="Times New Roman" panose="02020603050405020304" pitchFamily="18" charset="0"/>
              </a:rPr>
              <a:t>    </a:t>
            </a:r>
            <a:r>
              <a:rPr kumimoji="0" lang="zh-CN" altLang="zh-CN" sz="2800" b="1" i="0" u="none" strike="noStrike" cap="none" normalizeH="0" baseline="0" dirty="0">
                <a:ln>
                  <a:noFill/>
                </a:ln>
                <a:solidFill>
                  <a:schemeClr val="tx1"/>
                </a:solidFill>
                <a:effectLst/>
                <a:latin typeface="DengXian" panose="02010600030101010101" pitchFamily="2" charset="-122"/>
                <a:ea typeface="DengXian" panose="02010600030101010101" pitchFamily="2" charset="-122"/>
                <a:cs typeface="Times New Roman" panose="02020603050405020304" pitchFamily="18" charset="0"/>
              </a:rPr>
              <a:t>）</a:t>
            </a:r>
            <a:endParaRPr kumimoji="0" lang="zh-CN" altLang="zh-CN" sz="5400" b="1" i="0" u="none" strike="noStrike" cap="none" normalizeH="0" baseline="0" dirty="0">
              <a:ln>
                <a:noFill/>
              </a:ln>
              <a:solidFill>
                <a:schemeClr val="tx1"/>
              </a:solidFill>
              <a:effectLst/>
              <a:latin typeface="Arial" panose="020B0604020202020204" pitchFamily="34" charset="0"/>
            </a:endParaRPr>
          </a:p>
        </p:txBody>
      </p:sp>
      <p:sp>
        <p:nvSpPr>
          <p:cNvPr id="4" name="文本框 3">
            <a:extLst>
              <a:ext uri="{FF2B5EF4-FFF2-40B4-BE49-F238E27FC236}">
                <a16:creationId xmlns:a16="http://schemas.microsoft.com/office/drawing/2014/main" id="{C3DE5E0F-AAE7-8ED4-2A54-B26F38BE4B5F}"/>
              </a:ext>
            </a:extLst>
          </p:cNvPr>
          <p:cNvSpPr txBox="1"/>
          <p:nvPr/>
        </p:nvSpPr>
        <p:spPr>
          <a:xfrm>
            <a:off x="9005454" y="-126282"/>
            <a:ext cx="2937164" cy="2646878"/>
          </a:xfrm>
          <a:prstGeom prst="rect">
            <a:avLst/>
          </a:prstGeom>
          <a:noFill/>
        </p:spPr>
        <p:txBody>
          <a:bodyPr wrap="square">
            <a:spAutoFit/>
          </a:bodyPr>
          <a:lstStyle/>
          <a:p>
            <a:r>
              <a:rPr lang="en-US" altLang="zh-CN" sz="166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 </a:t>
            </a:r>
            <a:r>
              <a:rPr lang="en-US" altLang="zh-CN" sz="16600" b="1" kern="100" dirty="0">
                <a:solidFill>
                  <a:srgbClr val="FF0000"/>
                </a:solidFill>
                <a:latin typeface="Microsoft YaHei" panose="020B0503020204020204" pitchFamily="34" charset="-122"/>
                <a:ea typeface="Microsoft YaHei" panose="020B0503020204020204" pitchFamily="34" charset="-122"/>
                <a:cs typeface="Times New Roman" panose="02020603050405020304" pitchFamily="18" charset="0"/>
              </a:rPr>
              <a:t>D</a:t>
            </a:r>
            <a:endParaRPr lang="zh-CN" altLang="en-US" sz="16600" b="1" dirty="0">
              <a:solidFill>
                <a:srgbClr val="FF000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184023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950F453-3C6A-633C-4C74-014E5324A913}"/>
              </a:ext>
            </a:extLst>
          </p:cNvPr>
          <p:cNvSpPr txBox="1"/>
          <p:nvPr/>
        </p:nvSpPr>
        <p:spPr>
          <a:xfrm>
            <a:off x="203200" y="612844"/>
            <a:ext cx="11785600" cy="5632311"/>
          </a:xfrm>
          <a:prstGeom prst="rect">
            <a:avLst/>
          </a:prstGeom>
          <a:noFill/>
        </p:spPr>
        <p:txBody>
          <a:bodyPr wrap="square">
            <a:spAutoFit/>
          </a:bodyPr>
          <a:lstStyle/>
          <a:p>
            <a:pPr algn="just"/>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5</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、我国鼓励人工智能行业创新发展的措施以及可能产生的影响推导有误的是（</a:t>
            </a:r>
            <a:r>
              <a:rPr lang="en-US" altLang="zh-CN" sz="4000" kern="0" dirty="0">
                <a:effectLst/>
                <a:latin typeface="PingFang SC" panose="020B0400000000000000" pitchFamily="34" charset="-122"/>
                <a:ea typeface="PingFang SC" panose="020B0400000000000000" pitchFamily="34" charset="-122"/>
                <a:cs typeface="Times New Roman" panose="02020603050405020304" pitchFamily="18" charset="0"/>
              </a:rPr>
              <a:t>   </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 </a:t>
            </a:r>
            <a:endPar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endPar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．推动教育体系改革创新</a:t>
            </a:r>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培养人工智能领域创新型人才</a:t>
            </a:r>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加强人工智能产业人才储备</a:t>
            </a:r>
          </a:p>
          <a:p>
            <a:pPr algn="just"/>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B</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．鼓励人工智能多领域应用</a:t>
            </a:r>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抓住新的经济增长点</a:t>
            </a:r>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促进经济增长，增强我国综合国力</a:t>
            </a:r>
          </a:p>
          <a:p>
            <a:pPr algn="just"/>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C</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．完善该领域法律法规</a:t>
            </a:r>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推进关键核心技术的创新</a:t>
            </a:r>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形成有利于创新的协同机制</a:t>
            </a:r>
          </a:p>
          <a:p>
            <a:pPr algn="just"/>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D</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．鼓励企业技术创新</a:t>
            </a:r>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企业发挥主体作用加强研发</a:t>
            </a:r>
            <a:r>
              <a:rPr lang="en-US"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kern="100" dirty="0">
                <a:effectLst/>
                <a:latin typeface="PingFang SC" panose="020B0400000000000000" pitchFamily="34" charset="-122"/>
                <a:ea typeface="PingFang SC" panose="020B0400000000000000" pitchFamily="34" charset="-122"/>
                <a:cs typeface="Times New Roman" panose="02020603050405020304" pitchFamily="18" charset="0"/>
              </a:rPr>
              <a:t>提升人工智能产业自主创新能力</a:t>
            </a:r>
          </a:p>
        </p:txBody>
      </p:sp>
      <p:sp>
        <p:nvSpPr>
          <p:cNvPr id="4" name="文本框 3">
            <a:extLst>
              <a:ext uri="{FF2B5EF4-FFF2-40B4-BE49-F238E27FC236}">
                <a16:creationId xmlns:a16="http://schemas.microsoft.com/office/drawing/2014/main" id="{FA29E537-A725-A91A-13A8-EAACFAA0A4A1}"/>
              </a:ext>
            </a:extLst>
          </p:cNvPr>
          <p:cNvSpPr txBox="1"/>
          <p:nvPr/>
        </p:nvSpPr>
        <p:spPr>
          <a:xfrm>
            <a:off x="9051636" y="0"/>
            <a:ext cx="2937164" cy="2646878"/>
          </a:xfrm>
          <a:prstGeom prst="rect">
            <a:avLst/>
          </a:prstGeom>
          <a:noFill/>
        </p:spPr>
        <p:txBody>
          <a:bodyPr wrap="square">
            <a:spAutoFit/>
          </a:bodyPr>
          <a:lstStyle/>
          <a:p>
            <a:r>
              <a:rPr lang="en-US" altLang="zh-CN" sz="166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C</a:t>
            </a:r>
            <a:endParaRPr lang="zh-CN" altLang="en-US" sz="16600" b="1" dirty="0">
              <a:solidFill>
                <a:srgbClr val="FF000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444658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8D04CC7-AD5C-DA7A-2DC5-AF7B273DE7A3}"/>
              </a:ext>
            </a:extLst>
          </p:cNvPr>
          <p:cNvSpPr txBox="1"/>
          <p:nvPr/>
        </p:nvSpPr>
        <p:spPr>
          <a:xfrm>
            <a:off x="335280" y="973912"/>
            <a:ext cx="11521440" cy="4154984"/>
          </a:xfrm>
          <a:prstGeom prst="rect">
            <a:avLst/>
          </a:prstGeom>
          <a:noFill/>
        </p:spPr>
        <p:txBody>
          <a:bodyPr wrap="square">
            <a:spAutoFit/>
          </a:bodyPr>
          <a:lstStyle/>
          <a:p>
            <a:pPr algn="just"/>
            <a:r>
              <a:rPr lang="en-US" altLang="zh-CN" sz="3200" kern="100" dirty="0">
                <a:effectLst/>
                <a:latin typeface="DengXian" panose="02010600030101010101" pitchFamily="2" charset="-122"/>
                <a:ea typeface="DengXian" panose="02010600030101010101" pitchFamily="2" charset="-122"/>
                <a:cs typeface="Times New Roman" panose="02020603050405020304" pitchFamily="18" charset="0"/>
              </a:rPr>
              <a:t>6</a:t>
            </a:r>
            <a:r>
              <a:rPr lang="zh-CN" altLang="zh-CN" sz="3200" kern="100" dirty="0">
                <a:effectLst/>
                <a:latin typeface="DengXian" panose="02010600030101010101" pitchFamily="2" charset="-122"/>
                <a:ea typeface="DengXian" panose="02010600030101010101" pitchFamily="2" charset="-122"/>
                <a:cs typeface="Times New Roman" panose="02020603050405020304" pitchFamily="18" charset="0"/>
              </a:rPr>
              <a:t>、近期，国产</a:t>
            </a:r>
            <a:r>
              <a:rPr lang="en-US" altLang="zh-CN" sz="3200" kern="100" dirty="0">
                <a:effectLst/>
                <a:latin typeface="DengXian" panose="02010600030101010101" pitchFamily="2" charset="-122"/>
                <a:ea typeface="DengXian" panose="02010600030101010101" pitchFamily="2" charset="-122"/>
                <a:cs typeface="Times New Roman" panose="02020603050405020304" pitchFamily="18" charset="0"/>
              </a:rPr>
              <a:t>AI</a:t>
            </a:r>
            <a:r>
              <a:rPr lang="zh-CN" altLang="zh-CN" sz="3200" kern="100" dirty="0">
                <a:effectLst/>
                <a:latin typeface="DengXian" panose="02010600030101010101" pitchFamily="2" charset="-122"/>
                <a:ea typeface="DengXian" panose="02010600030101010101" pitchFamily="2" charset="-122"/>
                <a:cs typeface="Times New Roman" panose="02020603050405020304" pitchFamily="18" charset="0"/>
              </a:rPr>
              <a:t>大模型</a:t>
            </a:r>
            <a:r>
              <a:rPr lang="en-US" altLang="zh-CN" sz="3200" kern="100" dirty="0">
                <a:effectLst/>
                <a:latin typeface="DengXian" panose="02010600030101010101" pitchFamily="2" charset="-122"/>
                <a:ea typeface="DengXian" panose="02010600030101010101" pitchFamily="2" charset="-122"/>
                <a:cs typeface="Times New Roman" panose="02020603050405020304" pitchFamily="18" charset="0"/>
              </a:rPr>
              <a:t> </a:t>
            </a:r>
            <a:r>
              <a:rPr lang="en-US" altLang="zh-CN" sz="3200" kern="100" dirty="0" err="1">
                <a:effectLst/>
                <a:latin typeface="DengXian" panose="02010600030101010101" pitchFamily="2" charset="-122"/>
                <a:ea typeface="DengXian" panose="02010600030101010101" pitchFamily="2" charset="-122"/>
                <a:cs typeface="Times New Roman" panose="02020603050405020304" pitchFamily="18" charset="0"/>
              </a:rPr>
              <a:t>DeepSeek</a:t>
            </a:r>
            <a:r>
              <a:rPr lang="zh-CN" altLang="zh-CN" sz="3200" kern="100" dirty="0">
                <a:effectLst/>
                <a:latin typeface="DengXian" panose="02010600030101010101" pitchFamily="2" charset="-122"/>
                <a:ea typeface="DengXian" panose="02010600030101010101" pitchFamily="2" charset="-122"/>
                <a:cs typeface="Times New Roman" panose="02020603050405020304" pitchFamily="18" charset="0"/>
              </a:rPr>
              <a:t>（深度求索）热度飙升，众多培训机构趁势推出大量相关网课，吸引一众渴望搭上</a:t>
            </a:r>
            <a:r>
              <a:rPr lang="en-US" altLang="zh-CN" sz="3200" kern="100" dirty="0">
                <a:effectLst/>
                <a:latin typeface="DengXian" panose="02010600030101010101" pitchFamily="2" charset="-122"/>
                <a:ea typeface="DengXian" panose="02010600030101010101" pitchFamily="2" charset="-122"/>
                <a:cs typeface="Times New Roman" panose="02020603050405020304" pitchFamily="18" charset="0"/>
              </a:rPr>
              <a:t>AI</a:t>
            </a:r>
            <a:r>
              <a:rPr lang="zh-CN" altLang="zh-CN" sz="3200" kern="100" dirty="0">
                <a:effectLst/>
                <a:latin typeface="DengXian" panose="02010600030101010101" pitchFamily="2" charset="-122"/>
                <a:ea typeface="DengXian" panose="02010600030101010101" pitchFamily="2" charset="-122"/>
                <a:cs typeface="Times New Roman" panose="02020603050405020304" pitchFamily="18" charset="0"/>
              </a:rPr>
              <a:t>快车的年轻人。但这些课程背后可能只是一些商家布下的知识付费陷阱。这启示我们（  </a:t>
            </a:r>
            <a:r>
              <a:rPr lang="zh-CN" altLang="en-US" sz="3200" kern="100" dirty="0">
                <a:latin typeface="DengXian" panose="02010600030101010101" pitchFamily="2" charset="-122"/>
                <a:ea typeface="DengXian" panose="02010600030101010101" pitchFamily="2" charset="-122"/>
                <a:cs typeface="Times New Roman" panose="02020603050405020304" pitchFamily="18" charset="0"/>
              </a:rPr>
              <a:t>  </a:t>
            </a:r>
            <a:r>
              <a:rPr lang="en-US" altLang="zh-CN" sz="4000" kern="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zh-CN" altLang="zh-CN" sz="3200" kern="100" dirty="0">
                <a:effectLst/>
                <a:latin typeface="DengXian" panose="02010600030101010101" pitchFamily="2" charset="-122"/>
                <a:ea typeface="DengXian" panose="02010600030101010101" pitchFamily="2" charset="-122"/>
                <a:cs typeface="Times New Roman" panose="02020603050405020304" pitchFamily="18" charset="0"/>
              </a:rPr>
              <a:t>）</a:t>
            </a:r>
          </a:p>
          <a:p>
            <a:pPr algn="just"/>
            <a:r>
              <a:rPr lang="en-US" altLang="zh-CN" sz="3200" kern="100" dirty="0">
                <a:effectLst/>
                <a:latin typeface="DengXian" panose="02010600030101010101" pitchFamily="2" charset="-122"/>
                <a:ea typeface="DengXian" panose="02010600030101010101" pitchFamily="2" charset="-122"/>
                <a:cs typeface="Times New Roman" panose="02020603050405020304" pitchFamily="18" charset="0"/>
              </a:rPr>
              <a:t>A</a:t>
            </a:r>
            <a:r>
              <a:rPr lang="zh-CN" altLang="zh-CN" sz="3200" kern="100" dirty="0">
                <a:effectLst/>
                <a:latin typeface="DengXian" panose="02010600030101010101" pitchFamily="2" charset="-122"/>
                <a:ea typeface="DengXian" panose="02010600030101010101" pitchFamily="2" charset="-122"/>
                <a:cs typeface="Times New Roman" panose="02020603050405020304" pitchFamily="18" charset="0"/>
              </a:rPr>
              <a:t>．恪守道德、遵守法律是网络生活的基本准则</a:t>
            </a:r>
          </a:p>
          <a:p>
            <a:pPr algn="just"/>
            <a:r>
              <a:rPr lang="en-US" altLang="zh-CN" sz="3200" kern="100" dirty="0">
                <a:effectLst/>
                <a:latin typeface="DengXian" panose="02010600030101010101" pitchFamily="2" charset="-122"/>
                <a:ea typeface="DengXian" panose="02010600030101010101" pitchFamily="2" charset="-122"/>
                <a:cs typeface="Times New Roman" panose="02020603050405020304" pitchFamily="18" charset="0"/>
              </a:rPr>
              <a:t>B</a:t>
            </a:r>
            <a:r>
              <a:rPr lang="zh-CN" altLang="zh-CN" sz="3200" kern="100" dirty="0">
                <a:effectLst/>
                <a:latin typeface="DengXian" panose="02010600030101010101" pitchFamily="2" charset="-122"/>
                <a:ea typeface="DengXian" panose="02010600030101010101" pitchFamily="2" charset="-122"/>
                <a:cs typeface="Times New Roman" panose="02020603050405020304" pitchFamily="18" charset="0"/>
              </a:rPr>
              <a:t>．网络信息良莠不齐，要远离网络，避免受骗</a:t>
            </a:r>
          </a:p>
          <a:p>
            <a:pPr algn="just"/>
            <a:r>
              <a:rPr lang="en-US" altLang="zh-CN" sz="3200" kern="100" dirty="0">
                <a:effectLst/>
                <a:latin typeface="DengXian" panose="02010600030101010101" pitchFamily="2" charset="-122"/>
                <a:ea typeface="DengXian" panose="02010600030101010101" pitchFamily="2" charset="-122"/>
                <a:cs typeface="Times New Roman" panose="02020603050405020304" pitchFamily="18" charset="0"/>
              </a:rPr>
              <a:t>C</a:t>
            </a:r>
            <a:r>
              <a:rPr lang="zh-CN" altLang="zh-CN" sz="3200" kern="100" dirty="0">
                <a:effectLst/>
                <a:latin typeface="DengXian" panose="02010600030101010101" pitchFamily="2" charset="-122"/>
                <a:ea typeface="DengXian" panose="02010600030101010101" pitchFamily="2" charset="-122"/>
                <a:cs typeface="Times New Roman" panose="02020603050405020304" pitchFamily="18" charset="0"/>
              </a:rPr>
              <a:t>．要学会严格执法，打击商家的违法犯罪活动</a:t>
            </a:r>
          </a:p>
          <a:p>
            <a:pPr algn="just"/>
            <a:r>
              <a:rPr lang="en-US" altLang="zh-CN" sz="3200" kern="100" dirty="0">
                <a:effectLst/>
                <a:latin typeface="DengXian" panose="02010600030101010101" pitchFamily="2" charset="-122"/>
                <a:ea typeface="DengXian" panose="02010600030101010101" pitchFamily="2" charset="-122"/>
                <a:cs typeface="Times New Roman" panose="02020603050405020304" pitchFamily="18" charset="0"/>
              </a:rPr>
              <a:t>D</a:t>
            </a:r>
            <a:r>
              <a:rPr lang="zh-CN" altLang="zh-CN" sz="3200" kern="100" dirty="0">
                <a:effectLst/>
                <a:latin typeface="DengXian" panose="02010600030101010101" pitchFamily="2" charset="-122"/>
                <a:ea typeface="DengXian" panose="02010600030101010101" pitchFamily="2" charset="-122"/>
                <a:cs typeface="Times New Roman" panose="02020603050405020304" pitchFamily="18" charset="0"/>
              </a:rPr>
              <a:t>．提高自我保护和防范意识，不使用</a:t>
            </a:r>
            <a:r>
              <a:rPr lang="en-US" altLang="zh-CN" sz="3200" kern="100" dirty="0" err="1">
                <a:effectLst/>
                <a:latin typeface="DengXian" panose="02010600030101010101" pitchFamily="2" charset="-122"/>
                <a:ea typeface="DengXian" panose="02010600030101010101" pitchFamily="2" charset="-122"/>
                <a:cs typeface="Times New Roman" panose="02020603050405020304" pitchFamily="18" charset="0"/>
              </a:rPr>
              <a:t>DeepSeek</a:t>
            </a:r>
            <a:endParaRPr lang="zh-CN" altLang="zh-CN" sz="32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B943037B-7334-7359-77C2-CD137F780404}"/>
              </a:ext>
            </a:extLst>
          </p:cNvPr>
          <p:cNvSpPr txBox="1"/>
          <p:nvPr/>
        </p:nvSpPr>
        <p:spPr>
          <a:xfrm>
            <a:off x="8839199" y="2901406"/>
            <a:ext cx="2937164" cy="2646878"/>
          </a:xfrm>
          <a:prstGeom prst="rect">
            <a:avLst/>
          </a:prstGeom>
          <a:noFill/>
        </p:spPr>
        <p:txBody>
          <a:bodyPr wrap="square">
            <a:spAutoFit/>
          </a:bodyPr>
          <a:lstStyle/>
          <a:p>
            <a:r>
              <a:rPr lang="en-US" altLang="zh-CN" sz="166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 A</a:t>
            </a:r>
            <a:endParaRPr lang="zh-CN" altLang="en-US" sz="16600" b="1" dirty="0">
              <a:solidFill>
                <a:srgbClr val="FF000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179243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1D5FA0D-E62C-E4D0-D62A-1DD6A32585D0}"/>
              </a:ext>
            </a:extLst>
          </p:cNvPr>
          <p:cNvPicPr>
            <a:picLocks noChangeAspect="1"/>
          </p:cNvPicPr>
          <p:nvPr/>
        </p:nvPicPr>
        <p:blipFill>
          <a:blip r:embed="rId2"/>
          <a:stretch>
            <a:fillRect/>
          </a:stretch>
        </p:blipFill>
        <p:spPr>
          <a:xfrm>
            <a:off x="0" y="428"/>
            <a:ext cx="12192000" cy="6857142"/>
          </a:xfrm>
          <a:prstGeom prst="rect">
            <a:avLst/>
          </a:prstGeom>
        </p:spPr>
      </p:pic>
      <p:sp>
        <p:nvSpPr>
          <p:cNvPr id="4" name="竖卷形 3">
            <a:extLst>
              <a:ext uri="{FF2B5EF4-FFF2-40B4-BE49-F238E27FC236}">
                <a16:creationId xmlns:a16="http://schemas.microsoft.com/office/drawing/2014/main" id="{FA29D164-A5F0-A152-43A6-F9676A079A20}"/>
              </a:ext>
            </a:extLst>
          </p:cNvPr>
          <p:cNvSpPr/>
          <p:nvPr/>
        </p:nvSpPr>
        <p:spPr>
          <a:xfrm>
            <a:off x="414529" y="345270"/>
            <a:ext cx="4099020" cy="6144768"/>
          </a:xfrm>
          <a:prstGeom prst="verticalScroll">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3200" b="1" dirty="0">
                <a:solidFill>
                  <a:srgbClr val="FFFF00"/>
                </a:solidFill>
                <a:latin typeface="KaiTi" panose="02010609060101010101" pitchFamily="49" charset="-122"/>
                <a:ea typeface="KaiTi" panose="02010609060101010101" pitchFamily="49" charset="-122"/>
              </a:rPr>
              <a:t> 问答题</a:t>
            </a:r>
            <a:endParaRPr kumimoji="1" lang="en-US" altLang="zh-CN" sz="3200" b="1" dirty="0">
              <a:solidFill>
                <a:srgbClr val="FFFF00"/>
              </a:solidFill>
              <a:latin typeface="KaiTi" panose="02010609060101010101" pitchFamily="49" charset="-122"/>
              <a:ea typeface="KaiTi" panose="02010609060101010101" pitchFamily="49" charset="-122"/>
            </a:endParaRPr>
          </a:p>
          <a:p>
            <a:pPr algn="ctr"/>
            <a:r>
              <a:rPr kumimoji="1" lang="zh-CN" altLang="en-US" sz="3200" b="1" dirty="0">
                <a:solidFill>
                  <a:srgbClr val="FFFF00"/>
                </a:solidFill>
                <a:latin typeface="KaiTi" panose="02010609060101010101" pitchFamily="49" charset="-122"/>
                <a:ea typeface="KaiTi" panose="02010609060101010101" pitchFamily="49" charset="-122"/>
              </a:rPr>
              <a:t>   小技巧：</a:t>
            </a:r>
            <a:endParaRPr kumimoji="1" lang="en-US" altLang="zh-CN" sz="3200" b="1" dirty="0">
              <a:solidFill>
                <a:srgbClr val="FFFF00"/>
              </a:solidFill>
              <a:latin typeface="KaiTi" panose="02010609060101010101" pitchFamily="49" charset="-122"/>
              <a:ea typeface="KaiTi" panose="02010609060101010101" pitchFamily="49" charset="-122"/>
            </a:endParaRPr>
          </a:p>
          <a:p>
            <a:pPr algn="ctr"/>
            <a:endParaRPr kumimoji="1" lang="en-US" altLang="zh-CN" sz="2400" b="1" dirty="0">
              <a:solidFill>
                <a:srgbClr val="FFFF00"/>
              </a:solidFill>
              <a:latin typeface="KaiTi" panose="02010609060101010101" pitchFamily="49" charset="-122"/>
              <a:ea typeface="KaiTi" panose="02010609060101010101" pitchFamily="49" charset="-122"/>
            </a:endParaRPr>
          </a:p>
          <a:p>
            <a:pPr algn="ctr"/>
            <a:endParaRPr kumimoji="1" lang="en-US" altLang="zh-CN" sz="2400" b="1" dirty="0">
              <a:solidFill>
                <a:srgbClr val="FFFF00"/>
              </a:solidFill>
              <a:latin typeface="KaiTi" panose="02010609060101010101" pitchFamily="49" charset="-122"/>
              <a:ea typeface="KaiTi" panose="02010609060101010101" pitchFamily="49" charset="-122"/>
            </a:endParaRPr>
          </a:p>
          <a:p>
            <a:pPr algn="ctr"/>
            <a:r>
              <a:rPr kumimoji="1" lang="zh-CN" altLang="en-US" sz="3200" b="1" dirty="0">
                <a:solidFill>
                  <a:schemeClr val="bg1"/>
                </a:solidFill>
                <a:latin typeface="KaiTi" panose="02010609060101010101" pitchFamily="49" charset="-122"/>
                <a:ea typeface="KaiTi" panose="02010609060101010101" pitchFamily="49" charset="-122"/>
              </a:rPr>
              <a:t>第一步：</a:t>
            </a:r>
            <a:endParaRPr kumimoji="1" lang="en-US" altLang="zh-CN" sz="3200" b="1" dirty="0">
              <a:solidFill>
                <a:schemeClr val="bg1"/>
              </a:solidFill>
              <a:latin typeface="KaiTi" panose="02010609060101010101" pitchFamily="49" charset="-122"/>
              <a:ea typeface="KaiTi" panose="02010609060101010101" pitchFamily="49" charset="-122"/>
            </a:endParaRPr>
          </a:p>
          <a:p>
            <a:pPr algn="ctr"/>
            <a:r>
              <a:rPr kumimoji="1" lang="zh-CN" altLang="en-US" sz="3200" b="1" dirty="0">
                <a:solidFill>
                  <a:schemeClr val="bg1"/>
                </a:solidFill>
                <a:latin typeface="KaiTi" panose="02010609060101010101" pitchFamily="49" charset="-122"/>
                <a:ea typeface="KaiTi" panose="02010609060101010101" pitchFamily="49" charset="-122"/>
              </a:rPr>
              <a:t>看题型</a:t>
            </a:r>
            <a:endParaRPr kumimoji="1" lang="en-US" altLang="zh-CN" sz="3200" b="1" dirty="0">
              <a:solidFill>
                <a:schemeClr val="bg1"/>
              </a:solidFill>
              <a:latin typeface="KaiTi" panose="02010609060101010101" pitchFamily="49" charset="-122"/>
              <a:ea typeface="KaiTi" panose="02010609060101010101" pitchFamily="49" charset="-122"/>
            </a:endParaRPr>
          </a:p>
          <a:p>
            <a:pPr algn="ctr"/>
            <a:endParaRPr kumimoji="1" lang="en-US" altLang="zh-CN" sz="3200" b="1" dirty="0">
              <a:solidFill>
                <a:schemeClr val="bg1"/>
              </a:solidFill>
              <a:latin typeface="KaiTi" panose="02010609060101010101" pitchFamily="49" charset="-122"/>
              <a:ea typeface="KaiTi" panose="02010609060101010101" pitchFamily="49" charset="-122"/>
            </a:endParaRPr>
          </a:p>
          <a:p>
            <a:pPr algn="ctr"/>
            <a:r>
              <a:rPr kumimoji="1" lang="zh-CN" altLang="en-US" sz="3200" b="1" dirty="0">
                <a:solidFill>
                  <a:schemeClr val="bg1"/>
                </a:solidFill>
                <a:latin typeface="KaiTi" panose="02010609060101010101" pitchFamily="49" charset="-122"/>
                <a:ea typeface="KaiTi" panose="02010609060101010101" pitchFamily="49" charset="-122"/>
              </a:rPr>
              <a:t>第二步</a:t>
            </a:r>
            <a:r>
              <a:rPr kumimoji="1" lang="en-US" altLang="zh-CN" sz="3200" b="1" dirty="0">
                <a:solidFill>
                  <a:schemeClr val="bg1"/>
                </a:solidFill>
                <a:latin typeface="KaiTi" panose="02010609060101010101" pitchFamily="49" charset="-122"/>
                <a:ea typeface="KaiTi" panose="02010609060101010101" pitchFamily="49" charset="-122"/>
              </a:rPr>
              <a:t>:</a:t>
            </a:r>
          </a:p>
          <a:p>
            <a:pPr algn="ctr"/>
            <a:r>
              <a:rPr kumimoji="1" lang="zh-CN" altLang="en-US" sz="3200" b="1" dirty="0">
                <a:solidFill>
                  <a:schemeClr val="bg1"/>
                </a:solidFill>
                <a:latin typeface="KaiTi" panose="02010609060101010101" pitchFamily="49" charset="-122"/>
                <a:ea typeface="KaiTi" panose="02010609060101010101" pitchFamily="49" charset="-122"/>
              </a:rPr>
              <a:t>找知识点</a:t>
            </a:r>
            <a:endParaRPr kumimoji="1" lang="en-US" altLang="zh-CN" sz="3200" b="1" dirty="0">
              <a:solidFill>
                <a:schemeClr val="bg1"/>
              </a:solidFill>
              <a:latin typeface="KaiTi" panose="02010609060101010101" pitchFamily="49" charset="-122"/>
              <a:ea typeface="KaiTi" panose="02010609060101010101" pitchFamily="49" charset="-122"/>
            </a:endParaRPr>
          </a:p>
          <a:p>
            <a:pPr algn="ctr"/>
            <a:endParaRPr kumimoji="1" lang="en-US" altLang="zh-CN" sz="3200" b="1" dirty="0">
              <a:solidFill>
                <a:schemeClr val="bg1"/>
              </a:solidFill>
              <a:latin typeface="KaiTi" panose="02010609060101010101" pitchFamily="49" charset="-122"/>
              <a:ea typeface="KaiTi" panose="02010609060101010101" pitchFamily="49" charset="-122"/>
            </a:endParaRPr>
          </a:p>
        </p:txBody>
      </p:sp>
      <p:sp>
        <p:nvSpPr>
          <p:cNvPr id="5" name="矩形 4">
            <a:extLst>
              <a:ext uri="{FF2B5EF4-FFF2-40B4-BE49-F238E27FC236}">
                <a16:creationId xmlns:a16="http://schemas.microsoft.com/office/drawing/2014/main" id="{FD680DD2-587E-7AD7-D0B9-066ADB19A18E}"/>
              </a:ext>
            </a:extLst>
          </p:cNvPr>
          <p:cNvSpPr/>
          <p:nvPr/>
        </p:nvSpPr>
        <p:spPr>
          <a:xfrm>
            <a:off x="6156113" y="1269583"/>
            <a:ext cx="2496820" cy="696807"/>
          </a:xfrm>
          <a:prstGeom prst="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4267" b="1" dirty="0">
                <a:solidFill>
                  <a:srgbClr val="00B0F0"/>
                </a:solidFill>
              </a:rPr>
              <a:t>圈点勾画</a:t>
            </a:r>
            <a:endParaRPr lang="zh-CN" altLang="en-US" sz="4267" b="1" dirty="0">
              <a:solidFill>
                <a:schemeClr val="tx1"/>
              </a:solidFill>
            </a:endParaRPr>
          </a:p>
        </p:txBody>
      </p:sp>
      <p:sp>
        <p:nvSpPr>
          <p:cNvPr id="6" name="右箭头 5">
            <a:extLst>
              <a:ext uri="{FF2B5EF4-FFF2-40B4-BE49-F238E27FC236}">
                <a16:creationId xmlns:a16="http://schemas.microsoft.com/office/drawing/2014/main" id="{BDC8D911-EB4D-0718-868F-FB8DF8278E68}"/>
              </a:ext>
            </a:extLst>
          </p:cNvPr>
          <p:cNvSpPr/>
          <p:nvPr/>
        </p:nvSpPr>
        <p:spPr>
          <a:xfrm>
            <a:off x="4048760" y="1347901"/>
            <a:ext cx="2107353" cy="540173"/>
          </a:xfrm>
          <a:prstGeom prst="rightArrow">
            <a:avLst/>
          </a:prstGeom>
          <a:solidFill>
            <a:srgbClr val="FFFF00"/>
          </a:solidFill>
          <a:ln w="1270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400"/>
          </a:p>
        </p:txBody>
      </p:sp>
      <p:sp>
        <p:nvSpPr>
          <p:cNvPr id="7" name="右箭头 6">
            <a:extLst>
              <a:ext uri="{FF2B5EF4-FFF2-40B4-BE49-F238E27FC236}">
                <a16:creationId xmlns:a16="http://schemas.microsoft.com/office/drawing/2014/main" id="{556158A3-3716-4012-0632-E4AB7EF85DB7}"/>
              </a:ext>
            </a:extLst>
          </p:cNvPr>
          <p:cNvSpPr/>
          <p:nvPr/>
        </p:nvSpPr>
        <p:spPr>
          <a:xfrm>
            <a:off x="4048760" y="2877481"/>
            <a:ext cx="2047240" cy="540173"/>
          </a:xfrm>
          <a:prstGeom prst="rightArrow">
            <a:avLst/>
          </a:prstGeom>
          <a:solidFill>
            <a:srgbClr val="FFFF00"/>
          </a:solidFill>
          <a:ln w="1270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400"/>
          </a:p>
        </p:txBody>
      </p:sp>
      <p:sp>
        <p:nvSpPr>
          <p:cNvPr id="8" name="矩形 7">
            <a:extLst>
              <a:ext uri="{FF2B5EF4-FFF2-40B4-BE49-F238E27FC236}">
                <a16:creationId xmlns:a16="http://schemas.microsoft.com/office/drawing/2014/main" id="{2D9E237A-E4F7-D1EA-5062-BB8266DFFD3C}"/>
              </a:ext>
            </a:extLst>
          </p:cNvPr>
          <p:cNvSpPr/>
          <p:nvPr/>
        </p:nvSpPr>
        <p:spPr>
          <a:xfrm>
            <a:off x="6156112" y="2319758"/>
            <a:ext cx="2496819" cy="1608775"/>
          </a:xfrm>
          <a:prstGeom prst="rect">
            <a:avLst/>
          </a:prstGeom>
          <a:solidFill>
            <a:schemeClr val="bg1"/>
          </a:solidFill>
          <a:ln>
            <a:solidFill>
              <a:srgbClr val="00B0F0"/>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algn="ctr"/>
            <a:r>
              <a:rPr lang="zh-CN" altLang="en-US" sz="3200" b="1" dirty="0">
                <a:solidFill>
                  <a:srgbClr val="00B0F0"/>
                </a:solidFill>
                <a:latin typeface="Microsoft YaHei" panose="020B0503020204020204" pitchFamily="34" charset="-122"/>
                <a:ea typeface="Microsoft YaHei" panose="020B0503020204020204" pitchFamily="34" charset="-122"/>
                <a:cs typeface="宋体" panose="02010600030101010101" pitchFamily="2" charset="-122"/>
                <a:sym typeface="+mn-ea"/>
              </a:rPr>
              <a:t>是什么</a:t>
            </a:r>
            <a:r>
              <a:rPr lang="en-US" altLang="zh-CN" sz="2000" b="1" dirty="0">
                <a:solidFill>
                  <a:schemeClr val="tx1"/>
                </a:solidFill>
                <a:latin typeface="Microsoft YaHei" panose="020B0503020204020204" pitchFamily="34" charset="-122"/>
                <a:ea typeface="Microsoft YaHei" panose="020B0503020204020204" pitchFamily="34" charset="-122"/>
                <a:cs typeface="宋体" panose="02010600030101010101" pitchFamily="2" charset="-122"/>
                <a:sym typeface="+mn-ea"/>
              </a:rPr>
              <a:t>what</a:t>
            </a:r>
            <a:endParaRPr lang="en-US" altLang="zh-CN" sz="3200" b="1" dirty="0">
              <a:solidFill>
                <a:schemeClr val="tx1"/>
              </a:solidFill>
              <a:latin typeface="Microsoft YaHei" panose="020B0503020204020204" pitchFamily="34" charset="-122"/>
              <a:ea typeface="Microsoft YaHei" panose="020B0503020204020204" pitchFamily="34" charset="-122"/>
              <a:cs typeface="宋体" panose="02010600030101010101" pitchFamily="2" charset="-122"/>
              <a:sym typeface="+mn-ea"/>
            </a:endParaRPr>
          </a:p>
          <a:p>
            <a:pPr algn="ctr"/>
            <a:r>
              <a:rPr lang="zh-CN" altLang="en-US" sz="3200" b="1" dirty="0">
                <a:solidFill>
                  <a:srgbClr val="00B0F0"/>
                </a:solidFill>
                <a:latin typeface="Microsoft YaHei" panose="020B0503020204020204" pitchFamily="34" charset="-122"/>
                <a:ea typeface="Microsoft YaHei" panose="020B0503020204020204" pitchFamily="34" charset="-122"/>
                <a:cs typeface="宋体" panose="02010600030101010101" pitchFamily="2" charset="-122"/>
                <a:sym typeface="+mn-ea"/>
              </a:rPr>
              <a:t>为什么</a:t>
            </a:r>
            <a:r>
              <a:rPr lang="en-US" altLang="zh-CN" sz="2000" b="1" dirty="0">
                <a:solidFill>
                  <a:schemeClr val="tx1"/>
                </a:solidFill>
                <a:latin typeface="Microsoft YaHei" panose="020B0503020204020204" pitchFamily="34" charset="-122"/>
                <a:ea typeface="Microsoft YaHei" panose="020B0503020204020204" pitchFamily="34" charset="-122"/>
                <a:cs typeface="宋体" panose="02010600030101010101" pitchFamily="2" charset="-122"/>
                <a:sym typeface="+mn-ea"/>
              </a:rPr>
              <a:t>why</a:t>
            </a:r>
          </a:p>
          <a:p>
            <a:pPr algn="ctr"/>
            <a:r>
              <a:rPr lang="zh-CN" altLang="en-US" sz="3200" b="1" dirty="0">
                <a:solidFill>
                  <a:srgbClr val="00B0F0"/>
                </a:solidFill>
                <a:latin typeface="Microsoft YaHei" panose="020B0503020204020204" pitchFamily="34" charset="-122"/>
                <a:ea typeface="Microsoft YaHei" panose="020B0503020204020204" pitchFamily="34" charset="-122"/>
                <a:cs typeface="宋体" panose="02010600030101010101" pitchFamily="2" charset="-122"/>
                <a:sym typeface="+mn-ea"/>
              </a:rPr>
              <a:t>怎么办</a:t>
            </a:r>
            <a:r>
              <a:rPr lang="en-US" altLang="zh-CN" sz="2000" b="1" dirty="0">
                <a:solidFill>
                  <a:schemeClr val="tx1"/>
                </a:solidFill>
                <a:latin typeface="Microsoft YaHei" panose="020B0503020204020204" pitchFamily="34" charset="-122"/>
                <a:ea typeface="Microsoft YaHei" panose="020B0503020204020204" pitchFamily="34" charset="-122"/>
                <a:cs typeface="宋体" panose="02010600030101010101" pitchFamily="2" charset="-122"/>
                <a:sym typeface="+mn-ea"/>
              </a:rPr>
              <a:t>how</a:t>
            </a:r>
            <a:endParaRPr lang="zh-CN" altLang="en-US" sz="3200" b="1" dirty="0">
              <a:solidFill>
                <a:schemeClr val="tx1"/>
              </a:solidFill>
              <a:latin typeface="Microsoft YaHei" panose="020B0503020204020204" pitchFamily="34" charset="-122"/>
              <a:ea typeface="Microsoft YaHei" panose="020B0503020204020204" pitchFamily="34" charset="-122"/>
              <a:cs typeface="宋体" panose="02010600030101010101" pitchFamily="2" charset="-122"/>
              <a:sym typeface="+mn-ea"/>
            </a:endParaRPr>
          </a:p>
        </p:txBody>
      </p:sp>
      <p:sp>
        <p:nvSpPr>
          <p:cNvPr id="9" name="右箭头 8">
            <a:extLst>
              <a:ext uri="{FF2B5EF4-FFF2-40B4-BE49-F238E27FC236}">
                <a16:creationId xmlns:a16="http://schemas.microsoft.com/office/drawing/2014/main" id="{449A45C1-12BC-8040-5F1B-26DD1CD4C070}"/>
              </a:ext>
            </a:extLst>
          </p:cNvPr>
          <p:cNvSpPr/>
          <p:nvPr/>
        </p:nvSpPr>
        <p:spPr>
          <a:xfrm>
            <a:off x="4067351" y="4581177"/>
            <a:ext cx="2107353" cy="540173"/>
          </a:xfrm>
          <a:prstGeom prst="rightArrow">
            <a:avLst/>
          </a:prstGeom>
          <a:solidFill>
            <a:srgbClr val="FFFF00"/>
          </a:solidFill>
          <a:ln w="12700">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3200"/>
          </a:p>
        </p:txBody>
      </p:sp>
      <p:sp>
        <p:nvSpPr>
          <p:cNvPr id="10" name="矩形 9">
            <a:extLst>
              <a:ext uri="{FF2B5EF4-FFF2-40B4-BE49-F238E27FC236}">
                <a16:creationId xmlns:a16="http://schemas.microsoft.com/office/drawing/2014/main" id="{A3159324-3118-7201-9002-C1E3493E5B95}"/>
              </a:ext>
            </a:extLst>
          </p:cNvPr>
          <p:cNvSpPr/>
          <p:nvPr/>
        </p:nvSpPr>
        <p:spPr>
          <a:xfrm>
            <a:off x="6156111" y="4281901"/>
            <a:ext cx="2496820" cy="1041484"/>
          </a:xfrm>
          <a:prstGeom prst="rect">
            <a:avLst/>
          </a:prstGeom>
          <a:solidFill>
            <a:schemeClr val="bg1"/>
          </a:solidFill>
          <a:ln>
            <a:solidFill>
              <a:srgbClr val="00B0F0"/>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3200" b="1" dirty="0">
                <a:solidFill>
                  <a:srgbClr val="00B0F0"/>
                </a:solidFill>
                <a:latin typeface="Microsoft YaHei" panose="020B0503020204020204" pitchFamily="34" charset="-122"/>
                <a:ea typeface="Microsoft YaHei" panose="020B0503020204020204" pitchFamily="34" charset="-122"/>
                <a:cs typeface="黑体" panose="02010609060101010101" charset="-122"/>
                <a:sym typeface="+mn-ea"/>
              </a:rPr>
              <a:t>答哪几课</a:t>
            </a:r>
            <a:endParaRPr lang="en-US" altLang="zh-CN" sz="3200" b="1" dirty="0">
              <a:solidFill>
                <a:srgbClr val="00B0F0"/>
              </a:solidFill>
              <a:latin typeface="Microsoft YaHei" panose="020B0503020204020204" pitchFamily="34" charset="-122"/>
              <a:ea typeface="Microsoft YaHei" panose="020B0503020204020204" pitchFamily="34" charset="-122"/>
              <a:cs typeface="黑体" panose="02010609060101010101" charset="-122"/>
              <a:sym typeface="+mn-ea"/>
            </a:endParaRPr>
          </a:p>
          <a:p>
            <a:pPr lvl="0" algn="ctr">
              <a:buClrTx/>
              <a:buSzTx/>
              <a:buFontTx/>
            </a:pPr>
            <a:r>
              <a:rPr lang="zh-CN" altLang="en-US" sz="3200" b="1" dirty="0">
                <a:solidFill>
                  <a:srgbClr val="00B0F0"/>
                </a:solidFill>
                <a:latin typeface="Microsoft YaHei" panose="020B0503020204020204" pitchFamily="34" charset="-122"/>
                <a:ea typeface="Microsoft YaHei" panose="020B0503020204020204" pitchFamily="34" charset="-122"/>
                <a:cs typeface="黑体" panose="02010609060101010101" charset="-122"/>
                <a:sym typeface="+mn-ea"/>
              </a:rPr>
              <a:t>知识点</a:t>
            </a:r>
          </a:p>
        </p:txBody>
      </p:sp>
      <p:sp>
        <p:nvSpPr>
          <p:cNvPr id="11" name="矩形 10">
            <a:extLst>
              <a:ext uri="{FF2B5EF4-FFF2-40B4-BE49-F238E27FC236}">
                <a16:creationId xmlns:a16="http://schemas.microsoft.com/office/drawing/2014/main" id="{D107EE80-06FA-5897-4B42-F1A255915B14}"/>
              </a:ext>
            </a:extLst>
          </p:cNvPr>
          <p:cNvSpPr/>
          <p:nvPr/>
        </p:nvSpPr>
        <p:spPr>
          <a:xfrm>
            <a:off x="8856102" y="2319758"/>
            <a:ext cx="1642564" cy="3003627"/>
          </a:xfrm>
          <a:prstGeom prst="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6000" b="1" dirty="0">
                <a:solidFill>
                  <a:schemeClr val="tx1"/>
                </a:solidFill>
              </a:rPr>
              <a:t>勤</a:t>
            </a:r>
            <a:endParaRPr lang="en-US" altLang="zh-CN" sz="6000" b="1" dirty="0">
              <a:solidFill>
                <a:schemeClr val="tx1"/>
              </a:solidFill>
            </a:endParaRPr>
          </a:p>
          <a:p>
            <a:pPr algn="ctr"/>
            <a:r>
              <a:rPr lang="zh-CN" altLang="en-US" sz="6000" b="1" dirty="0">
                <a:solidFill>
                  <a:schemeClr val="tx1"/>
                </a:solidFill>
              </a:rPr>
              <a:t>思</a:t>
            </a:r>
            <a:endParaRPr lang="en-US" altLang="zh-CN" sz="6000" b="1" dirty="0">
              <a:solidFill>
                <a:schemeClr val="tx1"/>
              </a:solidFill>
            </a:endParaRPr>
          </a:p>
          <a:p>
            <a:pPr algn="ctr"/>
            <a:r>
              <a:rPr lang="zh-CN" altLang="en-US" sz="6000" b="1" dirty="0">
                <a:solidFill>
                  <a:schemeClr val="tx1"/>
                </a:solidFill>
              </a:rPr>
              <a:t>考</a:t>
            </a:r>
            <a:endParaRPr lang="zh-CN" altLang="en-US" sz="7200" b="1" dirty="0">
              <a:solidFill>
                <a:schemeClr val="tx1"/>
              </a:solidFill>
            </a:endParaRPr>
          </a:p>
        </p:txBody>
      </p:sp>
      <p:sp>
        <p:nvSpPr>
          <p:cNvPr id="13" name="文本框 12">
            <a:extLst>
              <a:ext uri="{FF2B5EF4-FFF2-40B4-BE49-F238E27FC236}">
                <a16:creationId xmlns:a16="http://schemas.microsoft.com/office/drawing/2014/main" id="{4B99EA12-0632-701C-20F9-64B26F6FB94B}"/>
              </a:ext>
            </a:extLst>
          </p:cNvPr>
          <p:cNvSpPr txBox="1"/>
          <p:nvPr/>
        </p:nvSpPr>
        <p:spPr>
          <a:xfrm>
            <a:off x="8722835" y="1258504"/>
            <a:ext cx="1775831" cy="707886"/>
          </a:xfrm>
          <a:prstGeom prst="rect">
            <a:avLst/>
          </a:prstGeom>
          <a:solidFill>
            <a:schemeClr val="bg1"/>
          </a:solidFill>
          <a:ln>
            <a:solidFill>
              <a:srgbClr val="00B0F0"/>
            </a:solidFill>
          </a:ln>
        </p:spPr>
        <p:txBody>
          <a:bodyPr wrap="square">
            <a:spAutoFit/>
          </a:bodyPr>
          <a:lstStyle/>
          <a:p>
            <a:r>
              <a:rPr lang="zh-CN" altLang="en-US" sz="4000" b="1" dirty="0">
                <a:solidFill>
                  <a:schemeClr val="tx1"/>
                </a:solidFill>
              </a:rPr>
              <a:t>勤动手</a:t>
            </a:r>
            <a:endParaRPr lang="zh-CN" altLang="en-US" sz="4000" dirty="0"/>
          </a:p>
        </p:txBody>
      </p:sp>
    </p:spTree>
    <p:extLst>
      <p:ext uri="{BB962C8B-B14F-4D97-AF65-F5344CB8AC3E}">
        <p14:creationId xmlns:p14="http://schemas.microsoft.com/office/powerpoint/2010/main" val="3695779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horizont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Effect transition="in" filter="blinds(horizontal)">
                                      <p:cBhvr>
                                        <p:cTn id="29" dur="500"/>
                                        <p:tgtEl>
                                          <p:spTgt spid="4">
                                            <p:txEl>
                                              <p:pRg st="4" end="4"/>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linds(horizontal)">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blinds(horizontal)">
                                      <p:cBhvr>
                                        <p:cTn id="37" dur="500"/>
                                        <p:tgtEl>
                                          <p:spTgt spid="4">
                                            <p:txEl>
                                              <p:pRg st="7" end="7"/>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4">
                                            <p:txEl>
                                              <p:pRg st="8" end="8"/>
                                            </p:txEl>
                                          </p:spTgt>
                                        </p:tgtEl>
                                        <p:attrNameLst>
                                          <p:attrName>style.visibility</p:attrName>
                                        </p:attrNameLst>
                                      </p:cBhvr>
                                      <p:to>
                                        <p:strVal val="visible"/>
                                      </p:to>
                                    </p:set>
                                    <p:animEffect transition="in" filter="blinds(horizontal)">
                                      <p:cBhvr>
                                        <p:cTn id="40" dur="500"/>
                                        <p:tgtEl>
                                          <p:spTgt spid="4">
                                            <p:txEl>
                                              <p:pRg st="8" end="8"/>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E002560-2188-596C-9A30-7BFEA7C5E562}"/>
              </a:ext>
            </a:extLst>
          </p:cNvPr>
          <p:cNvSpPr txBox="1"/>
          <p:nvPr/>
        </p:nvSpPr>
        <p:spPr>
          <a:xfrm>
            <a:off x="502337" y="197538"/>
            <a:ext cx="11495699" cy="2246769"/>
          </a:xfrm>
          <a:prstGeom prst="rect">
            <a:avLst/>
          </a:prstGeom>
          <a:noFill/>
        </p:spPr>
        <p:txBody>
          <a:bodyPr wrap="square" rtlCol="0">
            <a:spAutoFit/>
          </a:bodyPr>
          <a:lstStyle/>
          <a:p>
            <a:r>
              <a:rPr kumimoji="1" lang="en-US" altLang="zh-CN" sz="2800" dirty="0">
                <a:latin typeface="PingFang SC" panose="020B0400000000000000" pitchFamily="34" charset="-122"/>
                <a:ea typeface="PingFang SC" panose="020B0400000000000000" pitchFamily="34" charset="-122"/>
              </a:rPr>
              <a:t>7</a:t>
            </a:r>
            <a:r>
              <a:rPr kumimoji="1" lang="zh-CN" altLang="en-US" sz="2800" dirty="0">
                <a:latin typeface="PingFang SC" panose="020B0400000000000000" pitchFamily="34" charset="-122"/>
                <a:ea typeface="PingFang SC" panose="020B0400000000000000" pitchFamily="34" charset="-122"/>
              </a:rPr>
              <a:t>、</a:t>
            </a:r>
            <a:r>
              <a:rPr kumimoji="1" lang="en-US" altLang="zh-CN" sz="2800" dirty="0">
                <a:latin typeface="PingFang SC" panose="020B0400000000000000" pitchFamily="34" charset="-122"/>
                <a:ea typeface="PingFang SC" panose="020B0400000000000000" pitchFamily="34" charset="-122"/>
              </a:rPr>
              <a:t>2025</a:t>
            </a:r>
            <a:r>
              <a:rPr kumimoji="1" lang="zh-CN" altLang="en-US" sz="2800" dirty="0">
                <a:latin typeface="PingFang SC" panose="020B0400000000000000" pitchFamily="34" charset="-122"/>
                <a:ea typeface="PingFang SC" panose="020B0400000000000000" pitchFamily="34" charset="-122"/>
              </a:rPr>
              <a:t>年政府工作报告首次将“持续推进</a:t>
            </a:r>
            <a:r>
              <a:rPr kumimoji="1" lang="en-US" altLang="zh-CN" sz="2800" dirty="0">
                <a:latin typeface="PingFang SC" panose="020B0400000000000000" pitchFamily="34" charset="-122"/>
                <a:ea typeface="PingFang SC" panose="020B0400000000000000" pitchFamily="34" charset="-122"/>
              </a:rPr>
              <a:t>”</a:t>
            </a:r>
            <a:r>
              <a:rPr kumimoji="1" lang="zh-CN" altLang="en-US" sz="2800" dirty="0">
                <a:latin typeface="PingFang SC" panose="020B0400000000000000" pitchFamily="34" charset="-122"/>
                <a:ea typeface="PingFang SC" panose="020B0400000000000000" pitchFamily="34" charset="-122"/>
              </a:rPr>
              <a:t>人工智能</a:t>
            </a:r>
            <a:r>
              <a:rPr kumimoji="1" lang="en-US" altLang="zh-CN" sz="2800" dirty="0">
                <a:latin typeface="PingFang SC" panose="020B0400000000000000" pitchFamily="34" charset="-122"/>
                <a:ea typeface="PingFang SC" panose="020B0400000000000000" pitchFamily="34" charset="-122"/>
              </a:rPr>
              <a:t>+”</a:t>
            </a:r>
            <a:r>
              <a:rPr kumimoji="1" lang="zh-CN" altLang="en-US" sz="2800" dirty="0">
                <a:latin typeface="PingFang SC" panose="020B0400000000000000" pitchFamily="34" charset="-122"/>
                <a:ea typeface="PingFang SC" panose="020B0400000000000000" pitchFamily="34" charset="-122"/>
              </a:rPr>
              <a:t>行动，支持大模型广泛应用”写入政策纲领；</a:t>
            </a:r>
            <a:r>
              <a:rPr kumimoji="1" lang="en-US" altLang="zh-CN" sz="2800" dirty="0">
                <a:latin typeface="PingFang SC" panose="020B0400000000000000" pitchFamily="34" charset="-122"/>
                <a:ea typeface="PingFang SC" panose="020B0400000000000000" pitchFamily="34" charset="-122"/>
              </a:rPr>
              <a:t>2020—2025</a:t>
            </a:r>
            <a:r>
              <a:rPr kumimoji="1" lang="zh-CN" altLang="en-US" sz="2800" dirty="0">
                <a:latin typeface="PingFang SC" panose="020B0400000000000000" pitchFamily="34" charset="-122"/>
                <a:ea typeface="PingFang SC" panose="020B0400000000000000" pitchFamily="34" charset="-122"/>
              </a:rPr>
              <a:t>我国的</a:t>
            </a:r>
            <a:r>
              <a:rPr kumimoji="1" lang="en-US" altLang="zh-CN" sz="2800" dirty="0">
                <a:latin typeface="PingFang SC" panose="020B0400000000000000" pitchFamily="34" charset="-122"/>
                <a:ea typeface="PingFang SC" panose="020B0400000000000000" pitchFamily="34" charset="-122"/>
              </a:rPr>
              <a:t>AI</a:t>
            </a:r>
            <a:r>
              <a:rPr kumimoji="1" lang="zh-CN" altLang="en-US" sz="2800" dirty="0">
                <a:latin typeface="PingFang SC" panose="020B0400000000000000" pitchFamily="34" charset="-122"/>
                <a:ea typeface="PingFang SC" panose="020B0400000000000000" pitchFamily="34" charset="-122"/>
              </a:rPr>
              <a:t> 企业数量由</a:t>
            </a:r>
            <a:r>
              <a:rPr kumimoji="1" lang="en-US" altLang="zh-CN" sz="2800" dirty="0">
                <a:latin typeface="PingFang SC" panose="020B0400000000000000" pitchFamily="34" charset="-122"/>
                <a:ea typeface="PingFang SC" panose="020B0400000000000000" pitchFamily="34" charset="-122"/>
              </a:rPr>
              <a:t>3000</a:t>
            </a:r>
            <a:r>
              <a:rPr kumimoji="1" lang="zh-CN" altLang="en-US" sz="2800" dirty="0">
                <a:latin typeface="PingFang SC" panose="020B0400000000000000" pitchFamily="34" charset="-122"/>
                <a:ea typeface="PingFang SC" panose="020B0400000000000000" pitchFamily="34" charset="-122"/>
              </a:rPr>
              <a:t>家发展到</a:t>
            </a:r>
            <a:r>
              <a:rPr kumimoji="1" lang="en-US" altLang="zh-CN" sz="2800" dirty="0">
                <a:latin typeface="PingFang SC" panose="020B0400000000000000" pitchFamily="34" charset="-122"/>
                <a:ea typeface="PingFang SC" panose="020B0400000000000000" pitchFamily="34" charset="-122"/>
              </a:rPr>
              <a:t>2024</a:t>
            </a:r>
            <a:r>
              <a:rPr kumimoji="1" lang="zh-CN" altLang="en-US" sz="2800" dirty="0">
                <a:latin typeface="PingFang SC" panose="020B0400000000000000" pitchFamily="34" charset="-122"/>
                <a:ea typeface="PingFang SC" panose="020B0400000000000000" pitchFamily="34" charset="-122"/>
              </a:rPr>
              <a:t>年</a:t>
            </a:r>
            <a:r>
              <a:rPr kumimoji="1" lang="en-US" altLang="zh-CN" sz="2800" dirty="0">
                <a:latin typeface="PingFang SC" panose="020B0400000000000000" pitchFamily="34" charset="-122"/>
                <a:ea typeface="PingFang SC" panose="020B0400000000000000" pitchFamily="34" charset="-122"/>
              </a:rPr>
              <a:t>6000</a:t>
            </a:r>
            <a:r>
              <a:rPr kumimoji="1" lang="zh-CN" altLang="en-US" sz="2800" dirty="0">
                <a:latin typeface="PingFang SC" panose="020B0400000000000000" pitchFamily="34" charset="-122"/>
                <a:ea typeface="PingFang SC" panose="020B0400000000000000" pitchFamily="34" charset="-122"/>
              </a:rPr>
              <a:t>家；中国在人工智能（</a:t>
            </a:r>
            <a:r>
              <a:rPr kumimoji="1" lang="en-US" altLang="zh-CN" sz="2800" dirty="0">
                <a:latin typeface="PingFang SC" panose="020B0400000000000000" pitchFamily="34" charset="-122"/>
                <a:ea typeface="PingFang SC" panose="020B0400000000000000" pitchFamily="34" charset="-122"/>
              </a:rPr>
              <a:t>AI</a:t>
            </a:r>
            <a:r>
              <a:rPr kumimoji="1" lang="zh-CN" altLang="en-US" sz="2800" dirty="0">
                <a:latin typeface="PingFang SC" panose="020B0400000000000000" pitchFamily="34" charset="-122"/>
                <a:ea typeface="PingFang SC" panose="020B0400000000000000" pitchFamily="34" charset="-122"/>
              </a:rPr>
              <a:t>）领域的人才培育成果显著，成为全球顶尖</a:t>
            </a:r>
            <a:r>
              <a:rPr kumimoji="1" lang="en-US" altLang="zh-CN" sz="2800" dirty="0">
                <a:latin typeface="PingFang SC" panose="020B0400000000000000" pitchFamily="34" charset="-122"/>
                <a:ea typeface="PingFang SC" panose="020B0400000000000000" pitchFamily="34" charset="-122"/>
              </a:rPr>
              <a:t>AI</a:t>
            </a:r>
            <a:r>
              <a:rPr kumimoji="1" lang="zh-CN" altLang="en-US" sz="2800" dirty="0">
                <a:latin typeface="PingFang SC" panose="020B0400000000000000" pitchFamily="34" charset="-122"/>
                <a:ea typeface="PingFang SC" panose="020B0400000000000000" pitchFamily="34" charset="-122"/>
              </a:rPr>
              <a:t>人才的主要产出国。</a:t>
            </a:r>
            <a:endParaRPr kumimoji="1" lang="en-US" altLang="zh-CN" sz="2800" dirty="0">
              <a:latin typeface="PingFang SC" panose="020B0400000000000000" pitchFamily="34" charset="-122"/>
              <a:ea typeface="PingFang SC" panose="020B0400000000000000" pitchFamily="34" charset="-122"/>
            </a:endParaRPr>
          </a:p>
          <a:p>
            <a:r>
              <a:rPr kumimoji="1" lang="zh-CN" altLang="en-US" sz="2800" b="1" dirty="0">
                <a:latin typeface="PingFang SC" panose="020B0400000000000000" pitchFamily="34" charset="-122"/>
                <a:ea typeface="PingFang SC" panose="020B0400000000000000" pitchFamily="34" charset="-122"/>
              </a:rPr>
              <a:t>结合以上材料，分析我国人工智能异军突起的原因有哪些？（</a:t>
            </a:r>
            <a:r>
              <a:rPr kumimoji="1" lang="en-US" altLang="zh-CN" sz="2800" b="1" dirty="0">
                <a:latin typeface="PingFang SC" panose="020B0400000000000000" pitchFamily="34" charset="-122"/>
                <a:ea typeface="PingFang SC" panose="020B0400000000000000" pitchFamily="34" charset="-122"/>
              </a:rPr>
              <a:t>6</a:t>
            </a:r>
            <a:r>
              <a:rPr kumimoji="1" lang="zh-CN" altLang="en-US" sz="2800" b="1" dirty="0">
                <a:latin typeface="PingFang SC" panose="020B0400000000000000" pitchFamily="34" charset="-122"/>
                <a:ea typeface="PingFang SC" panose="020B0400000000000000" pitchFamily="34" charset="-122"/>
              </a:rPr>
              <a:t>分）</a:t>
            </a:r>
          </a:p>
        </p:txBody>
      </p:sp>
      <p:sp>
        <p:nvSpPr>
          <p:cNvPr id="9" name="文本框 8">
            <a:extLst>
              <a:ext uri="{FF2B5EF4-FFF2-40B4-BE49-F238E27FC236}">
                <a16:creationId xmlns:a16="http://schemas.microsoft.com/office/drawing/2014/main" id="{BC198BF7-CE3C-BB82-EB04-0B62759E2066}"/>
              </a:ext>
            </a:extLst>
          </p:cNvPr>
          <p:cNvSpPr txBox="1"/>
          <p:nvPr/>
        </p:nvSpPr>
        <p:spPr>
          <a:xfrm>
            <a:off x="923635" y="2859422"/>
            <a:ext cx="9827491" cy="3108543"/>
          </a:xfrm>
          <a:prstGeom prst="rect">
            <a:avLst/>
          </a:prstGeom>
          <a:noFill/>
        </p:spPr>
        <p:txBody>
          <a:bodyPr wrap="square">
            <a:spAutoFit/>
          </a:bodyPr>
          <a:lstStyle/>
          <a:p>
            <a:pPr algn="just"/>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“政府支持人工智能，写入纲领”——</a:t>
            </a:r>
            <a:r>
              <a:rPr lang="zh-CN" altLang="zh-CN" sz="2800" b="1" kern="100" dirty="0">
                <a:solidFill>
                  <a:srgbClr val="FF0000"/>
                </a:solidFill>
                <a:effectLst/>
                <a:latin typeface="DengXian" panose="02010600030101010101" pitchFamily="2" charset="-122"/>
                <a:ea typeface="DengXian" panose="02010600030101010101" pitchFamily="2" charset="-122"/>
                <a:cs typeface="Times New Roman" panose="02020603050405020304" pitchFamily="18" charset="0"/>
              </a:rPr>
              <a:t>我国坚持创新驱动发展战略、科教兴国战略，重视科技创新；</a:t>
            </a:r>
          </a:p>
          <a:p>
            <a:pPr algn="just"/>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“AI</a:t>
            </a:r>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企业数量增多</a:t>
            </a:r>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a:t>
            </a:r>
            <a:r>
              <a:rPr lang="zh-CN" altLang="zh-CN" sz="2800" b="1" kern="100" dirty="0">
                <a:solidFill>
                  <a:srgbClr val="00B0F0"/>
                </a:solidFill>
                <a:effectLst/>
                <a:latin typeface="DengXian" panose="02010600030101010101" pitchFamily="2" charset="-122"/>
                <a:ea typeface="DengXian" panose="02010600030101010101" pitchFamily="2" charset="-122"/>
                <a:cs typeface="Times New Roman" panose="02020603050405020304" pitchFamily="18" charset="0"/>
              </a:rPr>
              <a:t>我国坚持公有制为主体，多种所有制经济共同发展、社会主义市场经济体制的基本经济制度；</a:t>
            </a:r>
            <a:endParaRPr lang="en-US" altLang="zh-CN" sz="2800" b="1" kern="100" dirty="0">
              <a:solidFill>
                <a:srgbClr val="00B0F0"/>
              </a:solidFill>
              <a:effectLst/>
              <a:latin typeface="DengXian" panose="02010600030101010101" pitchFamily="2" charset="-122"/>
              <a:ea typeface="DengXian" panose="02010600030101010101" pitchFamily="2" charset="-122"/>
              <a:cs typeface="Times New Roman" panose="02020603050405020304" pitchFamily="18" charset="0"/>
            </a:endParaRPr>
          </a:p>
          <a:p>
            <a:pPr algn="just"/>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“人才培育成果显著”——</a:t>
            </a:r>
            <a:r>
              <a:rPr lang="zh-CN" altLang="zh-CN" sz="2800" b="1" kern="100" dirty="0">
                <a:solidFill>
                  <a:srgbClr val="00B050"/>
                </a:solidFill>
                <a:effectLst/>
                <a:latin typeface="DengXian" panose="02010600030101010101" pitchFamily="2" charset="-122"/>
                <a:ea typeface="DengXian" panose="02010600030101010101" pitchFamily="2" charset="-122"/>
                <a:cs typeface="Times New Roman" panose="02020603050405020304" pitchFamily="18" charset="0"/>
              </a:rPr>
              <a:t>我国坚持人才强国战略，重视发展教育，培养创新性人才。</a:t>
            </a:r>
            <a:endParaRPr lang="en-US" altLang="zh-CN" sz="2800" b="1" kern="100" dirty="0">
              <a:solidFill>
                <a:srgbClr val="00B050"/>
              </a:solidFill>
              <a:effectLst/>
              <a:latin typeface="DengXian" panose="02010600030101010101" pitchFamily="2" charset="-122"/>
              <a:ea typeface="DengXian" panose="02010600030101010101" pitchFamily="2" charset="-122"/>
              <a:cs typeface="Times New Roman" panose="02020603050405020304" pitchFamily="18" charset="0"/>
            </a:endParaRPr>
          </a:p>
          <a:p>
            <a:pPr algn="just"/>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（材料</a:t>
            </a:r>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1</a:t>
            </a:r>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分，知识点</a:t>
            </a:r>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1</a:t>
            </a:r>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分，答到</a:t>
            </a:r>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3</a:t>
            </a:r>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点给</a:t>
            </a:r>
            <a:r>
              <a:rPr lang="en-US"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6</a:t>
            </a:r>
            <a:r>
              <a:rPr lang="zh-CN" altLang="zh-CN" sz="2800" b="1" kern="100" dirty="0">
                <a:effectLst/>
                <a:latin typeface="DengXian" panose="02010600030101010101" pitchFamily="2" charset="-122"/>
                <a:ea typeface="DengXian" panose="02010600030101010101" pitchFamily="2" charset="-122"/>
                <a:cs typeface="Times New Roman" panose="02020603050405020304" pitchFamily="18" charset="0"/>
              </a:rPr>
              <a:t>分）</a:t>
            </a:r>
          </a:p>
        </p:txBody>
      </p:sp>
    </p:spTree>
    <p:extLst>
      <p:ext uri="{BB962C8B-B14F-4D97-AF65-F5344CB8AC3E}">
        <p14:creationId xmlns:p14="http://schemas.microsoft.com/office/powerpoint/2010/main" val="3764169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22448AE-6754-8ACF-FF6B-21AB3497F2D1}"/>
              </a:ext>
            </a:extLst>
          </p:cNvPr>
          <p:cNvSpPr txBox="1"/>
          <p:nvPr/>
        </p:nvSpPr>
        <p:spPr>
          <a:xfrm>
            <a:off x="74908" y="147676"/>
            <a:ext cx="12042183" cy="1200329"/>
          </a:xfrm>
          <a:prstGeom prst="rect">
            <a:avLst/>
          </a:prstGeom>
          <a:noFill/>
        </p:spPr>
        <p:txBody>
          <a:bodyPr wrap="square">
            <a:spAutoFit/>
          </a:bodyPr>
          <a:lstStyle/>
          <a:p>
            <a:r>
              <a:rPr lang="zh-CN" altLang="en-US" sz="2400" dirty="0">
                <a:latin typeface="PingFang SC" panose="020B0400000000000000" pitchFamily="34" charset="-122"/>
                <a:ea typeface="PingFang SC" panose="020B0400000000000000" pitchFamily="34" charset="-122"/>
              </a:rPr>
              <a:t>近日，国产人工智能系统DeepSeek引发全球关注。DeepSeek 通过技术创新,打破芯片依赖，使中国在AI领域实现突破和发展。以下是DeepSeek在部分行业和领域的成功应用：</a:t>
            </a:r>
          </a:p>
          <a:p>
            <a:r>
              <a:rPr lang="zh-CN" altLang="en-US" sz="2400" b="1" dirty="0">
                <a:latin typeface="PingFang SC" panose="020B0400000000000000" pitchFamily="34" charset="-122"/>
                <a:ea typeface="PingFang SC" panose="020B0400000000000000" pitchFamily="34" charset="-122"/>
              </a:rPr>
              <a:t>  基于以下材料，结合所学知识，阐述国产人工智能系统DeepSeek的独特优势。(4分)</a:t>
            </a:r>
          </a:p>
        </p:txBody>
      </p:sp>
      <p:graphicFrame>
        <p:nvGraphicFramePr>
          <p:cNvPr id="11" name="表格 10">
            <a:extLst>
              <a:ext uri="{FF2B5EF4-FFF2-40B4-BE49-F238E27FC236}">
                <a16:creationId xmlns:a16="http://schemas.microsoft.com/office/drawing/2014/main" id="{7348A278-E309-304D-EB45-78FD97494B9C}"/>
              </a:ext>
            </a:extLst>
          </p:cNvPr>
          <p:cNvGraphicFramePr>
            <a:graphicFrameLocks noGrp="1"/>
          </p:cNvGraphicFramePr>
          <p:nvPr>
            <p:extLst>
              <p:ext uri="{D42A27DB-BD31-4B8C-83A1-F6EECF244321}">
                <p14:modId xmlns:p14="http://schemas.microsoft.com/office/powerpoint/2010/main" val="3823640394"/>
              </p:ext>
            </p:extLst>
          </p:nvPr>
        </p:nvGraphicFramePr>
        <p:xfrm>
          <a:off x="424525" y="1379349"/>
          <a:ext cx="11342948" cy="3990373"/>
        </p:xfrm>
        <a:graphic>
          <a:graphicData uri="http://schemas.openxmlformats.org/drawingml/2006/table">
            <a:tbl>
              <a:tblPr firstRow="1" firstCol="1" bandRow="1">
                <a:tableStyleId>{5C22544A-7EE6-4342-B048-85BDC9FD1C3A}</a:tableStyleId>
              </a:tblPr>
              <a:tblGrid>
                <a:gridCol w="820197">
                  <a:extLst>
                    <a:ext uri="{9D8B030D-6E8A-4147-A177-3AD203B41FA5}">
                      <a16:colId xmlns:a16="http://schemas.microsoft.com/office/drawing/2014/main" val="4071851093"/>
                    </a:ext>
                  </a:extLst>
                </a:gridCol>
                <a:gridCol w="4954967">
                  <a:extLst>
                    <a:ext uri="{9D8B030D-6E8A-4147-A177-3AD203B41FA5}">
                      <a16:colId xmlns:a16="http://schemas.microsoft.com/office/drawing/2014/main" val="689417252"/>
                    </a:ext>
                  </a:extLst>
                </a:gridCol>
                <a:gridCol w="5567784">
                  <a:extLst>
                    <a:ext uri="{9D8B030D-6E8A-4147-A177-3AD203B41FA5}">
                      <a16:colId xmlns:a16="http://schemas.microsoft.com/office/drawing/2014/main" val="2054861694"/>
                    </a:ext>
                  </a:extLst>
                </a:gridCol>
              </a:tblGrid>
              <a:tr h="477754">
                <a:tc>
                  <a:txBody>
                    <a:bodyPr/>
                    <a:lstStyle/>
                    <a:p>
                      <a:pPr algn="ctr"/>
                      <a:r>
                        <a:rPr lang="zh-CN" sz="2000" b="1" kern="100">
                          <a:solidFill>
                            <a:schemeClr val="bg1"/>
                          </a:solidFill>
                          <a:effectLst/>
                          <a:latin typeface="PingFang SC" panose="020B0400000000000000" pitchFamily="34" charset="-122"/>
                          <a:ea typeface="PingFang SC" panose="020B0400000000000000" pitchFamily="34" charset="-122"/>
                        </a:rPr>
                        <a:t>序号</a:t>
                      </a:r>
                      <a:endParaRPr lang="zh-CN" sz="2000" b="1" kern="10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68580" marR="68580" marT="0" marB="0" anchor="ctr">
                    <a:solidFill>
                      <a:schemeClr val="accent1">
                        <a:lumMod val="50000"/>
                      </a:schemeClr>
                    </a:solidFill>
                  </a:tcPr>
                </a:tc>
                <a:tc>
                  <a:txBody>
                    <a:bodyPr/>
                    <a:lstStyle/>
                    <a:p>
                      <a:pPr algn="ctr"/>
                      <a:r>
                        <a:rPr lang="zh-CN" sz="2000" b="1" kern="100">
                          <a:solidFill>
                            <a:schemeClr val="bg1"/>
                          </a:solidFill>
                          <a:effectLst/>
                          <a:latin typeface="PingFang SC" panose="020B0400000000000000" pitchFamily="34" charset="-122"/>
                          <a:ea typeface="PingFang SC" panose="020B0400000000000000" pitchFamily="34" charset="-122"/>
                        </a:rPr>
                        <a:t>实例</a:t>
                      </a:r>
                      <a:endParaRPr lang="zh-CN" sz="2000" b="1" kern="10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68580" marR="68580" marT="0" marB="0">
                    <a:solidFill>
                      <a:schemeClr val="accent1">
                        <a:lumMod val="50000"/>
                      </a:schemeClr>
                    </a:solidFill>
                  </a:tcPr>
                </a:tc>
                <a:tc>
                  <a:txBody>
                    <a:bodyPr/>
                    <a:lstStyle/>
                    <a:p>
                      <a:pPr algn="ctr"/>
                      <a:r>
                        <a:rPr lang="zh-CN" sz="2000" b="1" kern="100">
                          <a:solidFill>
                            <a:schemeClr val="bg1"/>
                          </a:solidFill>
                          <a:effectLst/>
                          <a:latin typeface="PingFang SC" panose="020B0400000000000000" pitchFamily="34" charset="-122"/>
                          <a:ea typeface="PingFang SC" panose="020B0400000000000000" pitchFamily="34" charset="-122"/>
                        </a:rPr>
                        <a:t>独特优势</a:t>
                      </a:r>
                      <a:endParaRPr lang="zh-CN" sz="2000" b="1" kern="10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68580" marR="68580" marT="0" marB="0">
                    <a:solidFill>
                      <a:schemeClr val="accent1">
                        <a:lumMod val="50000"/>
                      </a:schemeClr>
                    </a:solidFill>
                  </a:tcPr>
                </a:tc>
                <a:extLst>
                  <a:ext uri="{0D108BD9-81ED-4DB2-BD59-A6C34878D82A}">
                    <a16:rowId xmlns:a16="http://schemas.microsoft.com/office/drawing/2014/main" val="2421314999"/>
                  </a:ext>
                </a:extLst>
              </a:tr>
              <a:tr h="1053786">
                <a:tc>
                  <a:txBody>
                    <a:bodyPr/>
                    <a:lstStyle/>
                    <a:p>
                      <a:pPr algn="ctr"/>
                      <a:r>
                        <a:rPr lang="en-US" sz="2000" b="1" kern="100">
                          <a:solidFill>
                            <a:schemeClr val="bg1"/>
                          </a:solidFill>
                          <a:effectLst/>
                          <a:latin typeface="PingFang SC" panose="020B0400000000000000" pitchFamily="34" charset="-122"/>
                          <a:ea typeface="PingFang SC" panose="020B0400000000000000" pitchFamily="34" charset="-122"/>
                        </a:rPr>
                        <a:t>1</a:t>
                      </a:r>
                      <a:endParaRPr lang="zh-CN" sz="2000" b="1" kern="10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68580" marR="68580" marT="0" marB="0" anchor="ctr">
                    <a:solidFill>
                      <a:schemeClr val="accent1">
                        <a:lumMod val="50000"/>
                      </a:schemeClr>
                    </a:solidFill>
                  </a:tcPr>
                </a:tc>
                <a:tc>
                  <a:txBody>
                    <a:bodyPr/>
                    <a:lstStyle/>
                    <a:p>
                      <a:pPr algn="just"/>
                      <a:r>
                        <a:rPr lang="zh-CN" sz="1800" b="1" kern="100" dirty="0">
                          <a:solidFill>
                            <a:schemeClr val="bg1"/>
                          </a:solidFill>
                          <a:effectLst/>
                          <a:latin typeface="PingFang SC" panose="020B0400000000000000" pitchFamily="34" charset="-122"/>
                          <a:ea typeface="PingFang SC" panose="020B0400000000000000" pitchFamily="34" charset="-122"/>
                        </a:rPr>
                        <a:t>某沿海汽车制造企业引进</a:t>
                      </a:r>
                      <a:r>
                        <a:rPr lang="en-US" sz="1800" b="1" kern="100" dirty="0" err="1">
                          <a:solidFill>
                            <a:schemeClr val="bg1"/>
                          </a:solidFill>
                          <a:effectLst/>
                          <a:latin typeface="PingFang SC" panose="020B0400000000000000" pitchFamily="34" charset="-122"/>
                          <a:ea typeface="PingFang SC" panose="020B0400000000000000" pitchFamily="34" charset="-122"/>
                        </a:rPr>
                        <a:t>DeepSeek</a:t>
                      </a:r>
                      <a:r>
                        <a:rPr lang="zh-CN" sz="1800" b="1" kern="100" dirty="0">
                          <a:solidFill>
                            <a:schemeClr val="bg1"/>
                          </a:solidFill>
                          <a:effectLst/>
                          <a:latin typeface="PingFang SC" panose="020B0400000000000000" pitchFamily="34" charset="-122"/>
                          <a:ea typeface="PingFang SC" panose="020B0400000000000000" pitchFamily="34" charset="-122"/>
                        </a:rPr>
                        <a:t>工业智能系统，单位产品能耗降低</a:t>
                      </a:r>
                      <a:r>
                        <a:rPr lang="en-US" sz="1800" b="1" kern="100" dirty="0">
                          <a:solidFill>
                            <a:schemeClr val="bg1"/>
                          </a:solidFill>
                          <a:effectLst/>
                          <a:latin typeface="PingFang SC" panose="020B0400000000000000" pitchFamily="34" charset="-122"/>
                          <a:ea typeface="PingFang SC" panose="020B0400000000000000" pitchFamily="34" charset="-122"/>
                        </a:rPr>
                        <a:t>22%,</a:t>
                      </a:r>
                      <a:r>
                        <a:rPr lang="zh-CN" sz="1800" b="1" kern="100" dirty="0">
                          <a:solidFill>
                            <a:schemeClr val="bg1"/>
                          </a:solidFill>
                          <a:effectLst/>
                          <a:latin typeface="PingFang SC" panose="020B0400000000000000" pitchFamily="34" charset="-122"/>
                          <a:ea typeface="PingFang SC" panose="020B0400000000000000" pitchFamily="34" charset="-122"/>
                        </a:rPr>
                        <a:t>年减少碳排放</a:t>
                      </a:r>
                      <a:r>
                        <a:rPr lang="en-US" sz="1800" b="1" kern="100" dirty="0">
                          <a:solidFill>
                            <a:schemeClr val="bg1"/>
                          </a:solidFill>
                          <a:effectLst/>
                          <a:latin typeface="PingFang SC" panose="020B0400000000000000" pitchFamily="34" charset="-122"/>
                          <a:ea typeface="PingFang SC" panose="020B0400000000000000" pitchFamily="34" charset="-122"/>
                        </a:rPr>
                        <a:t>1.2</a:t>
                      </a:r>
                      <a:r>
                        <a:rPr lang="zh-CN" sz="1800" b="1" kern="100" dirty="0">
                          <a:solidFill>
                            <a:schemeClr val="bg1"/>
                          </a:solidFill>
                          <a:effectLst/>
                          <a:latin typeface="PingFang SC" panose="020B0400000000000000" pitchFamily="34" charset="-122"/>
                          <a:ea typeface="PingFang SC" panose="020B0400000000000000" pitchFamily="34" charset="-122"/>
                        </a:rPr>
                        <a:t>万吨，为传统制造业转型提供了标杆。</a:t>
                      </a:r>
                      <a:endParaRPr lang="zh-CN" sz="2000" b="1" kern="100"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68580" marR="68580" marT="0" marB="0">
                    <a:solidFill>
                      <a:schemeClr val="accent1">
                        <a:lumMod val="50000"/>
                      </a:schemeClr>
                    </a:solidFill>
                  </a:tcPr>
                </a:tc>
                <a:tc>
                  <a:txBody>
                    <a:bodyPr/>
                    <a:lstStyle/>
                    <a:p>
                      <a:pPr algn="just"/>
                      <a:r>
                        <a:rPr lang="en-US" sz="2000" b="1" kern="100" dirty="0">
                          <a:solidFill>
                            <a:schemeClr val="bg1"/>
                          </a:solidFill>
                          <a:effectLst/>
                          <a:latin typeface="PingFang SC" panose="020B0400000000000000" pitchFamily="34" charset="-122"/>
                          <a:ea typeface="PingFang SC" panose="020B0400000000000000" pitchFamily="34" charset="-122"/>
                        </a:rPr>
                        <a:t> </a:t>
                      </a:r>
                      <a:endParaRPr lang="zh-CN" sz="2000" b="1" kern="100"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68580" marR="68580" marT="0" marB="0">
                    <a:solidFill>
                      <a:schemeClr val="accent1">
                        <a:lumMod val="50000"/>
                      </a:schemeClr>
                    </a:solidFill>
                  </a:tcPr>
                </a:tc>
                <a:extLst>
                  <a:ext uri="{0D108BD9-81ED-4DB2-BD59-A6C34878D82A}">
                    <a16:rowId xmlns:a16="http://schemas.microsoft.com/office/drawing/2014/main" val="2418544062"/>
                  </a:ext>
                </a:extLst>
              </a:tr>
              <a:tr h="1405047">
                <a:tc>
                  <a:txBody>
                    <a:bodyPr/>
                    <a:lstStyle/>
                    <a:p>
                      <a:pPr algn="ctr"/>
                      <a:r>
                        <a:rPr lang="en-US" sz="2000" b="1" kern="100">
                          <a:solidFill>
                            <a:schemeClr val="bg1"/>
                          </a:solidFill>
                          <a:effectLst/>
                          <a:latin typeface="PingFang SC" panose="020B0400000000000000" pitchFamily="34" charset="-122"/>
                          <a:ea typeface="PingFang SC" panose="020B0400000000000000" pitchFamily="34" charset="-122"/>
                        </a:rPr>
                        <a:t>2</a:t>
                      </a:r>
                      <a:endParaRPr lang="zh-CN" sz="2000" b="1" kern="10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68580" marR="68580" marT="0" marB="0" anchor="ctr">
                    <a:solidFill>
                      <a:schemeClr val="accent1">
                        <a:lumMod val="50000"/>
                      </a:schemeClr>
                    </a:solidFill>
                  </a:tcPr>
                </a:tc>
                <a:tc>
                  <a:txBody>
                    <a:bodyPr/>
                    <a:lstStyle/>
                    <a:p>
                      <a:pPr algn="just"/>
                      <a:r>
                        <a:rPr lang="en-US" sz="1800" b="1" kern="100">
                          <a:solidFill>
                            <a:schemeClr val="bg1"/>
                          </a:solidFill>
                          <a:effectLst/>
                          <a:latin typeface="PingFang SC" panose="020B0400000000000000" pitchFamily="34" charset="-122"/>
                          <a:ea typeface="PingFang SC" panose="020B0400000000000000" pitchFamily="34" charset="-122"/>
                        </a:rPr>
                        <a:t>DeepSeek</a:t>
                      </a:r>
                      <a:r>
                        <a:rPr lang="zh-CN" sz="1800" b="1" kern="100">
                          <a:solidFill>
                            <a:schemeClr val="bg1"/>
                          </a:solidFill>
                          <a:effectLst/>
                          <a:latin typeface="PingFang SC" panose="020B0400000000000000" pitchFamily="34" charset="-122"/>
                          <a:ea typeface="PingFang SC" panose="020B0400000000000000" pitchFamily="34" charset="-122"/>
                        </a:rPr>
                        <a:t>医疗辅助诊断系统使基层误诊率下降</a:t>
                      </a:r>
                      <a:r>
                        <a:rPr lang="en-US" sz="1800" b="1" kern="100">
                          <a:solidFill>
                            <a:schemeClr val="bg1"/>
                          </a:solidFill>
                          <a:effectLst/>
                          <a:latin typeface="PingFang SC" panose="020B0400000000000000" pitchFamily="34" charset="-122"/>
                          <a:ea typeface="PingFang SC" panose="020B0400000000000000" pitchFamily="34" charset="-122"/>
                        </a:rPr>
                        <a:t>41%</a:t>
                      </a:r>
                      <a:r>
                        <a:rPr lang="zh-CN" sz="1800" b="1" kern="100">
                          <a:solidFill>
                            <a:schemeClr val="bg1"/>
                          </a:solidFill>
                          <a:effectLst/>
                          <a:latin typeface="PingFang SC" panose="020B0400000000000000" pitchFamily="34" charset="-122"/>
                          <a:ea typeface="PingFang SC" panose="020B0400000000000000" pitchFamily="34" charset="-122"/>
                        </a:rPr>
                        <a:t>，更通过智能分诊系统</a:t>
                      </a:r>
                      <a:r>
                        <a:rPr lang="en-US" sz="1800" b="1" kern="100">
                          <a:solidFill>
                            <a:schemeClr val="bg1"/>
                          </a:solidFill>
                          <a:effectLst/>
                          <a:latin typeface="PingFang SC" panose="020B0400000000000000" pitchFamily="34" charset="-122"/>
                          <a:ea typeface="PingFang SC" panose="020B0400000000000000" pitchFamily="34" charset="-122"/>
                        </a:rPr>
                        <a:t>,</a:t>
                      </a:r>
                      <a:r>
                        <a:rPr lang="zh-CN" sz="1800" b="1" kern="100">
                          <a:solidFill>
                            <a:schemeClr val="bg1"/>
                          </a:solidFill>
                          <a:effectLst/>
                          <a:latin typeface="PingFang SC" panose="020B0400000000000000" pitchFamily="34" charset="-122"/>
                          <a:ea typeface="PingFang SC" panose="020B0400000000000000" pitchFamily="34" charset="-122"/>
                        </a:rPr>
                        <a:t>将重症患者转诊时间缩短</a:t>
                      </a:r>
                      <a:r>
                        <a:rPr lang="en-US" sz="1800" b="1" kern="100">
                          <a:solidFill>
                            <a:schemeClr val="bg1"/>
                          </a:solidFill>
                          <a:effectLst/>
                          <a:latin typeface="PingFang SC" panose="020B0400000000000000" pitchFamily="34" charset="-122"/>
                          <a:ea typeface="PingFang SC" panose="020B0400000000000000" pitchFamily="34" charset="-122"/>
                        </a:rPr>
                        <a:t>60%</a:t>
                      </a:r>
                      <a:r>
                        <a:rPr lang="zh-CN" sz="1800" b="1" kern="100">
                          <a:solidFill>
                            <a:schemeClr val="bg1"/>
                          </a:solidFill>
                          <a:effectLst/>
                          <a:latin typeface="PingFang SC" panose="020B0400000000000000" pitchFamily="34" charset="-122"/>
                          <a:ea typeface="PingFang SC" panose="020B0400000000000000" pitchFamily="34" charset="-122"/>
                        </a:rPr>
                        <a:t>，成功挽救</a:t>
                      </a:r>
                      <a:r>
                        <a:rPr lang="en-US" sz="1800" b="1" kern="100">
                          <a:solidFill>
                            <a:schemeClr val="bg1"/>
                          </a:solidFill>
                          <a:effectLst/>
                          <a:latin typeface="PingFang SC" panose="020B0400000000000000" pitchFamily="34" charset="-122"/>
                          <a:ea typeface="PingFang SC" panose="020B0400000000000000" pitchFamily="34" charset="-122"/>
                        </a:rPr>
                        <a:t>27</a:t>
                      </a:r>
                      <a:r>
                        <a:rPr lang="zh-CN" sz="1800" b="1" kern="100">
                          <a:solidFill>
                            <a:schemeClr val="bg1"/>
                          </a:solidFill>
                          <a:effectLst/>
                          <a:latin typeface="PingFang SC" panose="020B0400000000000000" pitchFamily="34" charset="-122"/>
                          <a:ea typeface="PingFang SC" panose="020B0400000000000000" pitchFamily="34" charset="-122"/>
                        </a:rPr>
                        <a:t>例急性心梗患者生命。</a:t>
                      </a:r>
                      <a:endParaRPr lang="zh-CN" sz="2000" b="1" kern="10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68580" marR="68580" marT="0" marB="0">
                    <a:solidFill>
                      <a:schemeClr val="accent1">
                        <a:lumMod val="50000"/>
                      </a:schemeClr>
                    </a:solidFill>
                  </a:tcPr>
                </a:tc>
                <a:tc>
                  <a:txBody>
                    <a:bodyPr/>
                    <a:lstStyle/>
                    <a:p>
                      <a:pPr algn="just"/>
                      <a:r>
                        <a:rPr lang="en-US" sz="2000" b="1" kern="100">
                          <a:solidFill>
                            <a:schemeClr val="bg1"/>
                          </a:solidFill>
                          <a:effectLst/>
                          <a:latin typeface="PingFang SC" panose="020B0400000000000000" pitchFamily="34" charset="-122"/>
                          <a:ea typeface="PingFang SC" panose="020B0400000000000000" pitchFamily="34" charset="-122"/>
                        </a:rPr>
                        <a:t> </a:t>
                      </a:r>
                      <a:endParaRPr lang="zh-CN" sz="2000" b="1" kern="10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68580" marR="68580" marT="0" marB="0">
                    <a:solidFill>
                      <a:schemeClr val="accent1">
                        <a:lumMod val="50000"/>
                      </a:schemeClr>
                    </a:solidFill>
                  </a:tcPr>
                </a:tc>
                <a:extLst>
                  <a:ext uri="{0D108BD9-81ED-4DB2-BD59-A6C34878D82A}">
                    <a16:rowId xmlns:a16="http://schemas.microsoft.com/office/drawing/2014/main" val="2426378727"/>
                  </a:ext>
                </a:extLst>
              </a:tr>
              <a:tr h="1053786">
                <a:tc>
                  <a:txBody>
                    <a:bodyPr/>
                    <a:lstStyle/>
                    <a:p>
                      <a:pPr algn="ctr"/>
                      <a:r>
                        <a:rPr lang="en-US" sz="2000" b="1" kern="100" dirty="0">
                          <a:solidFill>
                            <a:schemeClr val="bg1"/>
                          </a:solidFill>
                          <a:effectLst/>
                          <a:latin typeface="PingFang SC" panose="020B0400000000000000" pitchFamily="34" charset="-122"/>
                          <a:ea typeface="PingFang SC" panose="020B0400000000000000" pitchFamily="34" charset="-122"/>
                        </a:rPr>
                        <a:t>3</a:t>
                      </a:r>
                      <a:endParaRPr lang="zh-CN" sz="2000" b="1" kern="100"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68580" marR="68580" marT="0" marB="0" anchor="ctr">
                    <a:solidFill>
                      <a:schemeClr val="accent1">
                        <a:lumMod val="50000"/>
                      </a:schemeClr>
                    </a:solidFill>
                  </a:tcPr>
                </a:tc>
                <a:tc>
                  <a:txBody>
                    <a:bodyPr/>
                    <a:lstStyle/>
                    <a:p>
                      <a:pPr algn="just"/>
                      <a:r>
                        <a:rPr lang="zh-CN" sz="1800" b="1" kern="100" dirty="0">
                          <a:solidFill>
                            <a:schemeClr val="bg1"/>
                          </a:solidFill>
                          <a:effectLst/>
                          <a:latin typeface="PingFang SC" panose="020B0400000000000000" pitchFamily="34" charset="-122"/>
                          <a:ea typeface="PingFang SC" panose="020B0400000000000000" pitchFamily="34" charset="-122"/>
                        </a:rPr>
                        <a:t>某数字农业示范区</a:t>
                      </a:r>
                      <a:r>
                        <a:rPr lang="en-US" sz="1800" b="1" kern="100" dirty="0">
                          <a:solidFill>
                            <a:schemeClr val="bg1"/>
                          </a:solidFill>
                          <a:effectLst/>
                          <a:latin typeface="PingFang SC" panose="020B0400000000000000" pitchFamily="34" charset="-122"/>
                          <a:ea typeface="PingFang SC" panose="020B0400000000000000" pitchFamily="34" charset="-122"/>
                        </a:rPr>
                        <a:t>,</a:t>
                      </a:r>
                      <a:r>
                        <a:rPr lang="en-US" sz="1800" b="1" kern="100" dirty="0" err="1">
                          <a:solidFill>
                            <a:schemeClr val="bg1"/>
                          </a:solidFill>
                          <a:effectLst/>
                          <a:latin typeface="PingFang SC" panose="020B0400000000000000" pitchFamily="34" charset="-122"/>
                          <a:ea typeface="PingFang SC" panose="020B0400000000000000" pitchFamily="34" charset="-122"/>
                        </a:rPr>
                        <a:t>DeepSeek</a:t>
                      </a:r>
                      <a:r>
                        <a:rPr lang="zh-CN" sz="1800" b="1" kern="100" dirty="0">
                          <a:solidFill>
                            <a:schemeClr val="bg1"/>
                          </a:solidFill>
                          <a:effectLst/>
                          <a:latin typeface="PingFang SC" panose="020B0400000000000000" pitchFamily="34" charset="-122"/>
                          <a:ea typeface="PingFang SC" panose="020B0400000000000000" pitchFamily="34" charset="-122"/>
                        </a:rPr>
                        <a:t>智慧农业系统搭建“</a:t>
                      </a:r>
                      <a:r>
                        <a:rPr lang="en-US" sz="1800" b="1" kern="100" dirty="0">
                          <a:solidFill>
                            <a:schemeClr val="bg1"/>
                          </a:solidFill>
                          <a:effectLst/>
                          <a:latin typeface="PingFang SC" panose="020B0400000000000000" pitchFamily="34" charset="-122"/>
                          <a:ea typeface="PingFang SC" panose="020B0400000000000000" pitchFamily="34" charset="-122"/>
                        </a:rPr>
                        <a:t>AI+</a:t>
                      </a:r>
                      <a:r>
                        <a:rPr lang="zh-CN" sz="1800" b="1" kern="100" dirty="0">
                          <a:solidFill>
                            <a:schemeClr val="bg1"/>
                          </a:solidFill>
                          <a:effectLst/>
                          <a:latin typeface="PingFang SC" panose="020B0400000000000000" pitchFamily="34" charset="-122"/>
                          <a:ea typeface="PingFang SC" panose="020B0400000000000000" pitchFamily="34" charset="-122"/>
                        </a:rPr>
                        <a:t>直播”助农平台</a:t>
                      </a:r>
                      <a:r>
                        <a:rPr lang="en-US" sz="1800" b="1" kern="100" dirty="0">
                          <a:solidFill>
                            <a:schemeClr val="bg1"/>
                          </a:solidFill>
                          <a:effectLst/>
                          <a:latin typeface="PingFang SC" panose="020B0400000000000000" pitchFamily="34" charset="-122"/>
                          <a:ea typeface="PingFang SC" panose="020B0400000000000000" pitchFamily="34" charset="-122"/>
                        </a:rPr>
                        <a:t>,</a:t>
                      </a:r>
                      <a:r>
                        <a:rPr lang="zh-CN" sz="1800" b="1" kern="100" dirty="0">
                          <a:solidFill>
                            <a:schemeClr val="bg1"/>
                          </a:solidFill>
                          <a:effectLst/>
                          <a:latin typeface="PingFang SC" panose="020B0400000000000000" pitchFamily="34" charset="-122"/>
                          <a:ea typeface="PingFang SC" panose="020B0400000000000000" pitchFamily="34" charset="-122"/>
                        </a:rPr>
                        <a:t>带动当地大米溢价销售</a:t>
                      </a:r>
                      <a:r>
                        <a:rPr lang="en-US" sz="1800" b="1" kern="100" dirty="0">
                          <a:solidFill>
                            <a:schemeClr val="bg1"/>
                          </a:solidFill>
                          <a:effectLst/>
                          <a:latin typeface="PingFang SC" panose="020B0400000000000000" pitchFamily="34" charset="-122"/>
                          <a:ea typeface="PingFang SC" panose="020B0400000000000000" pitchFamily="34" charset="-122"/>
                        </a:rPr>
                        <a:t>40%,</a:t>
                      </a:r>
                      <a:r>
                        <a:rPr lang="zh-CN" sz="1800" b="1" kern="100" dirty="0">
                          <a:solidFill>
                            <a:schemeClr val="bg1"/>
                          </a:solidFill>
                          <a:effectLst/>
                          <a:latin typeface="PingFang SC" panose="020B0400000000000000" pitchFamily="34" charset="-122"/>
                          <a:ea typeface="PingFang SC" panose="020B0400000000000000" pitchFamily="34" charset="-122"/>
                        </a:rPr>
                        <a:t>成为“科技赋能乡村振兴”的生动实践。</a:t>
                      </a:r>
                      <a:endParaRPr lang="zh-CN" sz="2000" b="1" kern="100"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68580" marR="68580" marT="0" marB="0">
                    <a:solidFill>
                      <a:schemeClr val="accent1">
                        <a:lumMod val="50000"/>
                      </a:schemeClr>
                    </a:solidFill>
                  </a:tcPr>
                </a:tc>
                <a:tc>
                  <a:txBody>
                    <a:bodyPr/>
                    <a:lstStyle/>
                    <a:p>
                      <a:pPr algn="just"/>
                      <a:r>
                        <a:rPr lang="en-US" sz="2000" b="1" kern="100" dirty="0">
                          <a:solidFill>
                            <a:schemeClr val="bg1"/>
                          </a:solidFill>
                          <a:effectLst/>
                          <a:latin typeface="PingFang SC" panose="020B0400000000000000" pitchFamily="34" charset="-122"/>
                          <a:ea typeface="PingFang SC" panose="020B0400000000000000" pitchFamily="34" charset="-122"/>
                        </a:rPr>
                        <a:t> </a:t>
                      </a:r>
                      <a:endParaRPr lang="zh-CN" sz="2000" b="1" kern="100"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endParaRPr>
                    </a:p>
                  </a:txBody>
                  <a:tcPr marL="68580" marR="68580" marT="0" marB="0">
                    <a:solidFill>
                      <a:schemeClr val="accent1">
                        <a:lumMod val="50000"/>
                      </a:schemeClr>
                    </a:solidFill>
                  </a:tcPr>
                </a:tc>
                <a:extLst>
                  <a:ext uri="{0D108BD9-81ED-4DB2-BD59-A6C34878D82A}">
                    <a16:rowId xmlns:a16="http://schemas.microsoft.com/office/drawing/2014/main" val="1760929778"/>
                  </a:ext>
                </a:extLst>
              </a:tr>
            </a:tbl>
          </a:graphicData>
        </a:graphic>
      </p:graphicFrame>
      <p:sp>
        <p:nvSpPr>
          <p:cNvPr id="13" name="文本框 12">
            <a:extLst>
              <a:ext uri="{FF2B5EF4-FFF2-40B4-BE49-F238E27FC236}">
                <a16:creationId xmlns:a16="http://schemas.microsoft.com/office/drawing/2014/main" id="{62699774-EF1F-4F88-1257-128F2AA280D5}"/>
              </a:ext>
            </a:extLst>
          </p:cNvPr>
          <p:cNvSpPr txBox="1"/>
          <p:nvPr/>
        </p:nvSpPr>
        <p:spPr>
          <a:xfrm>
            <a:off x="182880" y="5509995"/>
            <a:ext cx="11342948" cy="830997"/>
          </a:xfrm>
          <a:prstGeom prst="rect">
            <a:avLst/>
          </a:prstGeom>
          <a:noFill/>
        </p:spPr>
        <p:txBody>
          <a:bodyPr wrap="square">
            <a:spAutoFit/>
          </a:bodyPr>
          <a:lstStyle/>
          <a:p>
            <a:pPr algn="just"/>
            <a:r>
              <a:rPr lang="zh-CN" altLang="zh-CN" sz="2400" b="1" kern="100" dirty="0">
                <a:solidFill>
                  <a:srgbClr val="00B0F0"/>
                </a:solidFill>
                <a:effectLst/>
                <a:latin typeface="Microsoft YaHei" panose="020B0503020204020204" pitchFamily="34" charset="-122"/>
                <a:ea typeface="Microsoft YaHei" panose="020B0503020204020204" pitchFamily="34" charset="-122"/>
                <a:cs typeface="Times New Roman" panose="02020603050405020304" pitchFamily="18" charset="0"/>
              </a:rPr>
              <a:t>变式训练：</a:t>
            </a:r>
            <a:r>
              <a:rPr lang="zh-CN" altLang="zh-CN" sz="24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结合所学知识，基于上述材料，请你阐述国产人工智能系统</a:t>
            </a:r>
            <a:r>
              <a:rPr lang="en-US" altLang="zh-CN" sz="2400" b="1" kern="100" dirty="0" err="1">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DeepSeek</a:t>
            </a:r>
            <a:r>
              <a:rPr lang="zh-CN" altLang="en-US" sz="24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        </a:t>
            </a:r>
            <a:endParaRPr lang="en-US" altLang="zh-CN" sz="24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p>
            <a:pPr algn="just"/>
            <a:r>
              <a:rPr lang="zh-CN" altLang="en-US" sz="2400" b="1" kern="100" dirty="0">
                <a:solidFill>
                  <a:srgbClr val="FF0000"/>
                </a:solidFill>
                <a:latin typeface="Microsoft YaHei" panose="020B0503020204020204" pitchFamily="34" charset="-122"/>
                <a:ea typeface="Microsoft YaHei" panose="020B0503020204020204" pitchFamily="34" charset="-122"/>
                <a:cs typeface="Times New Roman" panose="02020603050405020304" pitchFamily="18" charset="0"/>
              </a:rPr>
              <a:t>                 </a:t>
            </a:r>
            <a:r>
              <a:rPr lang="zh-CN" altLang="zh-CN" sz="24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对我国发展有何意义。</a:t>
            </a:r>
            <a:r>
              <a:rPr lang="en-US" altLang="zh-CN" sz="24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(3</a:t>
            </a:r>
            <a:r>
              <a:rPr lang="zh-CN" altLang="zh-CN" sz="24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分</a:t>
            </a:r>
            <a:r>
              <a:rPr lang="en-US" altLang="zh-CN" sz="24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a:t>
            </a:r>
            <a:endParaRPr lang="zh-CN" altLang="zh-CN" sz="24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p:txBody>
      </p:sp>
      <p:sp>
        <p:nvSpPr>
          <p:cNvPr id="15" name="文本框 14">
            <a:extLst>
              <a:ext uri="{FF2B5EF4-FFF2-40B4-BE49-F238E27FC236}">
                <a16:creationId xmlns:a16="http://schemas.microsoft.com/office/drawing/2014/main" id="{98F9C88E-518B-E1A5-CCB9-C221C029A11F}"/>
              </a:ext>
            </a:extLst>
          </p:cNvPr>
          <p:cNvSpPr txBox="1"/>
          <p:nvPr/>
        </p:nvSpPr>
        <p:spPr>
          <a:xfrm>
            <a:off x="6425161" y="1923433"/>
            <a:ext cx="4821005" cy="646331"/>
          </a:xfrm>
          <a:prstGeom prst="rect">
            <a:avLst/>
          </a:prstGeom>
          <a:noFill/>
        </p:spPr>
        <p:txBody>
          <a:bodyPr wrap="square">
            <a:spAutoFit/>
          </a:bodyPr>
          <a:lstStyle/>
          <a:p>
            <a:r>
              <a:rPr lang="zh-CN" altLang="en-US" b="1" dirty="0">
                <a:solidFill>
                  <a:srgbClr val="FFFF00"/>
                </a:solidFill>
                <a:latin typeface="PingFang SC" panose="020B0400000000000000" pitchFamily="34" charset="-122"/>
                <a:ea typeface="PingFang SC" panose="020B0400000000000000" pitchFamily="34" charset="-122"/>
              </a:rPr>
              <a:t>①有利于推动经济可持续发展，促进绿色发展理念的落实，</a:t>
            </a:r>
            <a:r>
              <a:rPr lang="zh-CN" altLang="zh-CN" sz="1800" b="1" dirty="0">
                <a:solidFill>
                  <a:srgbClr val="FFFF00"/>
                </a:solidFill>
                <a:effectLst/>
                <a:latin typeface="PingFang SC" panose="020B0400000000000000" pitchFamily="34" charset="-122"/>
                <a:ea typeface="PingFang SC" panose="020B0400000000000000" pitchFamily="34" charset="-122"/>
                <a:cs typeface="Times New Roman" panose="02020603050405020304" pitchFamily="18" charset="0"/>
              </a:rPr>
              <a:t>实现高质量发展</a:t>
            </a:r>
            <a:r>
              <a:rPr lang="zh-CN" altLang="zh-CN" b="1" dirty="0">
                <a:solidFill>
                  <a:srgbClr val="FFFF00"/>
                </a:solidFill>
                <a:effectLst/>
                <a:latin typeface="PingFang SC" panose="020B0400000000000000" pitchFamily="34" charset="-122"/>
                <a:ea typeface="PingFang SC" panose="020B0400000000000000" pitchFamily="34" charset="-122"/>
              </a:rPr>
              <a:t> </a:t>
            </a:r>
            <a:r>
              <a:rPr lang="zh-CN" altLang="en-US" b="1" dirty="0">
                <a:solidFill>
                  <a:srgbClr val="FFFF00"/>
                </a:solidFill>
                <a:latin typeface="PingFang SC" panose="020B0400000000000000" pitchFamily="34" charset="-122"/>
                <a:ea typeface="PingFang SC" panose="020B0400000000000000" pitchFamily="34" charset="-122"/>
              </a:rPr>
              <a:t>。</a:t>
            </a:r>
          </a:p>
        </p:txBody>
      </p:sp>
      <p:sp>
        <p:nvSpPr>
          <p:cNvPr id="17" name="文本框 16">
            <a:extLst>
              <a:ext uri="{FF2B5EF4-FFF2-40B4-BE49-F238E27FC236}">
                <a16:creationId xmlns:a16="http://schemas.microsoft.com/office/drawing/2014/main" id="{70128C77-C555-7EF8-C5AE-F91D6F81D9CA}"/>
              </a:ext>
            </a:extLst>
          </p:cNvPr>
          <p:cNvSpPr txBox="1"/>
          <p:nvPr/>
        </p:nvSpPr>
        <p:spPr>
          <a:xfrm>
            <a:off x="6425161" y="3057938"/>
            <a:ext cx="4821005" cy="923330"/>
          </a:xfrm>
          <a:prstGeom prst="rect">
            <a:avLst/>
          </a:prstGeom>
          <a:noFill/>
        </p:spPr>
        <p:txBody>
          <a:bodyPr wrap="square">
            <a:spAutoFit/>
          </a:bodyPr>
          <a:lstStyle/>
          <a:p>
            <a:r>
              <a:rPr lang="zh-CN" altLang="en-US" b="1" dirty="0">
                <a:solidFill>
                  <a:srgbClr val="FFFF00"/>
                </a:solidFill>
                <a:latin typeface="PingFang SC" panose="020B0400000000000000" pitchFamily="34" charset="-122"/>
                <a:ea typeface="PingFang SC" panose="020B0400000000000000" pitchFamily="34" charset="-122"/>
              </a:rPr>
              <a:t>②有利于保障人民生命健康，有利于坚持以人民为中心的发展思想，坚持以人民安全为宗旨，关注民生，共享发展成果</a:t>
            </a:r>
          </a:p>
        </p:txBody>
      </p:sp>
      <p:sp>
        <p:nvSpPr>
          <p:cNvPr id="19" name="文本框 18">
            <a:extLst>
              <a:ext uri="{FF2B5EF4-FFF2-40B4-BE49-F238E27FC236}">
                <a16:creationId xmlns:a16="http://schemas.microsoft.com/office/drawing/2014/main" id="{B73D2C75-4FDF-AFC9-AEF6-188E1A94D9CA}"/>
              </a:ext>
            </a:extLst>
          </p:cNvPr>
          <p:cNvSpPr txBox="1"/>
          <p:nvPr/>
        </p:nvSpPr>
        <p:spPr>
          <a:xfrm>
            <a:off x="6425161" y="4473953"/>
            <a:ext cx="4821005" cy="923330"/>
          </a:xfrm>
          <a:prstGeom prst="rect">
            <a:avLst/>
          </a:prstGeom>
          <a:noFill/>
        </p:spPr>
        <p:txBody>
          <a:bodyPr wrap="square">
            <a:spAutoFit/>
          </a:bodyPr>
          <a:lstStyle/>
          <a:p>
            <a:r>
              <a:rPr lang="zh-CN" altLang="en-US" b="1" dirty="0">
                <a:solidFill>
                  <a:srgbClr val="FFFF00"/>
                </a:solidFill>
                <a:latin typeface="PingFang SC" panose="020B0400000000000000" pitchFamily="34" charset="-122"/>
                <a:ea typeface="PingFang SC" panose="020B0400000000000000" pitchFamily="34" charset="-122"/>
              </a:rPr>
              <a:t>有利于推动乡村振兴,促进城乡融合发展，促进城乡均衡发展，促进农业增效、农民增收，提高农民生活水平。</a:t>
            </a:r>
          </a:p>
        </p:txBody>
      </p:sp>
    </p:spTree>
    <p:extLst>
      <p:ext uri="{BB962C8B-B14F-4D97-AF65-F5344CB8AC3E}">
        <p14:creationId xmlns:p14="http://schemas.microsoft.com/office/powerpoint/2010/main" val="2278305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9C36424D-0EBB-12BB-FD23-2B7670C601A5}"/>
              </a:ext>
            </a:extLst>
          </p:cNvPr>
          <p:cNvSpPr txBox="1"/>
          <p:nvPr/>
        </p:nvSpPr>
        <p:spPr>
          <a:xfrm>
            <a:off x="424526" y="1088687"/>
            <a:ext cx="11342948" cy="830997"/>
          </a:xfrm>
          <a:prstGeom prst="rect">
            <a:avLst/>
          </a:prstGeom>
          <a:noFill/>
        </p:spPr>
        <p:txBody>
          <a:bodyPr wrap="square">
            <a:spAutoFit/>
          </a:bodyPr>
          <a:lstStyle/>
          <a:p>
            <a:pPr algn="just"/>
            <a:r>
              <a:rPr lang="zh-CN" altLang="zh-CN" sz="2400" b="1" kern="100" dirty="0">
                <a:solidFill>
                  <a:srgbClr val="00B0F0"/>
                </a:solidFill>
                <a:effectLst/>
                <a:latin typeface="Microsoft YaHei" panose="020B0503020204020204" pitchFamily="34" charset="-122"/>
                <a:ea typeface="Microsoft YaHei" panose="020B0503020204020204" pitchFamily="34" charset="-122"/>
                <a:cs typeface="Times New Roman" panose="02020603050405020304" pitchFamily="18" charset="0"/>
              </a:rPr>
              <a:t>变式训练：</a:t>
            </a:r>
            <a:r>
              <a:rPr lang="zh-CN" altLang="zh-CN" sz="24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结合所学知识，基于上述材料，请你阐述国产人工智能系统</a:t>
            </a:r>
            <a:r>
              <a:rPr lang="en-US" altLang="zh-CN" sz="2400" b="1" kern="100" dirty="0" err="1">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DeepSeek</a:t>
            </a:r>
            <a:r>
              <a:rPr lang="zh-CN" altLang="en-US" sz="24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        </a:t>
            </a:r>
            <a:endParaRPr lang="en-US" altLang="zh-CN" sz="24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p>
            <a:pPr algn="just"/>
            <a:r>
              <a:rPr lang="zh-CN" altLang="en-US" sz="2400" b="1" kern="100" dirty="0">
                <a:solidFill>
                  <a:srgbClr val="FF0000"/>
                </a:solidFill>
                <a:latin typeface="Microsoft YaHei" panose="020B0503020204020204" pitchFamily="34" charset="-122"/>
                <a:ea typeface="Microsoft YaHei" panose="020B0503020204020204" pitchFamily="34" charset="-122"/>
                <a:cs typeface="Times New Roman" panose="02020603050405020304" pitchFamily="18" charset="0"/>
              </a:rPr>
              <a:t>                 </a:t>
            </a:r>
            <a:r>
              <a:rPr lang="zh-CN" altLang="zh-CN" sz="24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对我国发展有何意义。</a:t>
            </a:r>
            <a:r>
              <a:rPr lang="en-US" altLang="zh-CN" sz="24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(3</a:t>
            </a:r>
            <a:r>
              <a:rPr lang="zh-CN" altLang="zh-CN" sz="24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分</a:t>
            </a:r>
            <a:r>
              <a:rPr lang="en-US" altLang="zh-CN" sz="24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a:t>
            </a:r>
            <a:endParaRPr lang="zh-CN" altLang="zh-CN" sz="24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p:txBody>
      </p:sp>
      <p:sp>
        <p:nvSpPr>
          <p:cNvPr id="8" name="文本框 7">
            <a:extLst>
              <a:ext uri="{FF2B5EF4-FFF2-40B4-BE49-F238E27FC236}">
                <a16:creationId xmlns:a16="http://schemas.microsoft.com/office/drawing/2014/main" id="{2B7493FA-F669-E5FE-9D6B-BF72CEFF2136}"/>
              </a:ext>
            </a:extLst>
          </p:cNvPr>
          <p:cNvSpPr txBox="1"/>
          <p:nvPr/>
        </p:nvSpPr>
        <p:spPr>
          <a:xfrm>
            <a:off x="3266407" y="2151852"/>
            <a:ext cx="8366760" cy="3539430"/>
          </a:xfrm>
          <a:prstGeom prst="rect">
            <a:avLst/>
          </a:prstGeom>
          <a:noFill/>
        </p:spPr>
        <p:txBody>
          <a:bodyPr wrap="square">
            <a:spAutoFit/>
          </a:bodyPr>
          <a:lstStyle/>
          <a:p>
            <a:r>
              <a:rPr lang="zh-CN" altLang="zh-CN" sz="2800" dirty="0">
                <a:effectLst/>
                <a:latin typeface="PingFang SC" panose="020B0400000000000000" pitchFamily="34" charset="-122"/>
                <a:ea typeface="PingFang SC" panose="020B0400000000000000" pitchFamily="34" charset="-122"/>
                <a:cs typeface="Times New Roman" panose="02020603050405020304" pitchFamily="18" charset="0"/>
              </a:rPr>
              <a:t>有利于提升我国的科技竞争力</a:t>
            </a:r>
            <a:r>
              <a:rPr lang="en-US" altLang="zh-CN" sz="28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2800" dirty="0">
                <a:effectLst/>
                <a:latin typeface="PingFang SC" panose="020B0400000000000000" pitchFamily="34" charset="-122"/>
                <a:ea typeface="PingFang SC" panose="020B0400000000000000" pitchFamily="34" charset="-122"/>
                <a:cs typeface="Times New Roman" panose="02020603050405020304" pitchFamily="18" charset="0"/>
              </a:rPr>
              <a:t>实现科技自立自强，加快建成世界科技创新强国；</a:t>
            </a:r>
            <a:endParaRPr lang="en-US" altLang="zh-CN" sz="2800" dirty="0">
              <a:effectLst/>
              <a:latin typeface="PingFang SC" panose="020B0400000000000000" pitchFamily="34" charset="-122"/>
              <a:ea typeface="PingFang SC" panose="020B0400000000000000" pitchFamily="34" charset="-122"/>
              <a:cs typeface="Times New Roman" panose="02020603050405020304" pitchFamily="18" charset="0"/>
            </a:endParaRPr>
          </a:p>
          <a:p>
            <a:r>
              <a:rPr lang="zh-CN" altLang="en-US" sz="28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有利于</a:t>
            </a:r>
            <a:r>
              <a:rPr lang="zh-CN" altLang="zh-CN" sz="28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提高综合国力，有利于增强我国在国际上的影响力</a:t>
            </a:r>
            <a:r>
              <a:rPr lang="zh-CN" altLang="en-US" sz="28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28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有利于助推中华民族伟大复兴；</a:t>
            </a:r>
            <a:endParaRPr lang="en-US" altLang="zh-CN" sz="28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endParaRPr>
          </a:p>
          <a:p>
            <a:r>
              <a:rPr lang="zh-CN" altLang="zh-CN" sz="2800" dirty="0">
                <a:effectLst/>
                <a:latin typeface="PingFang SC" panose="020B0400000000000000" pitchFamily="34" charset="-122"/>
                <a:ea typeface="PingFang SC" panose="020B0400000000000000" pitchFamily="34" charset="-122"/>
                <a:cs typeface="Times New Roman" panose="02020603050405020304" pitchFamily="18" charset="0"/>
              </a:rPr>
              <a:t>有利于维护国家安全、科技安全；</a:t>
            </a:r>
            <a:endParaRPr lang="en-US" altLang="zh-CN" sz="2800" dirty="0">
              <a:effectLst/>
              <a:latin typeface="PingFang SC" panose="020B0400000000000000" pitchFamily="34" charset="-122"/>
              <a:ea typeface="PingFang SC" panose="020B0400000000000000" pitchFamily="34" charset="-122"/>
              <a:cs typeface="Times New Roman" panose="02020603050405020304" pitchFamily="18" charset="0"/>
            </a:endParaRPr>
          </a:p>
          <a:p>
            <a:r>
              <a:rPr lang="zh-CN" altLang="zh-CN" sz="28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有利于推动经济可持续发展，实现高质量发展</a:t>
            </a:r>
            <a:r>
              <a:rPr lang="zh-CN" altLang="en-US" sz="28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28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促进绿色发展理念的落实。</a:t>
            </a:r>
            <a:r>
              <a:rPr lang="zh-CN" altLang="zh-CN" sz="2800" dirty="0">
                <a:solidFill>
                  <a:srgbClr val="00B0F0"/>
                </a:solidFill>
                <a:effectLst/>
                <a:latin typeface="PingFang SC" panose="020B0400000000000000" pitchFamily="34" charset="-122"/>
                <a:ea typeface="PingFang SC" panose="020B0400000000000000" pitchFamily="34" charset="-122"/>
              </a:rPr>
              <a:t> </a:t>
            </a:r>
            <a:endParaRPr lang="en-US" altLang="zh-CN" sz="2800" dirty="0">
              <a:solidFill>
                <a:srgbClr val="00B0F0"/>
              </a:solidFill>
              <a:effectLst/>
              <a:latin typeface="PingFang SC" panose="020B0400000000000000" pitchFamily="34" charset="-122"/>
              <a:ea typeface="PingFang SC" panose="020B0400000000000000" pitchFamily="34" charset="-122"/>
            </a:endParaRPr>
          </a:p>
          <a:p>
            <a:r>
              <a:rPr lang="zh-CN" altLang="en-US" sz="2800" dirty="0">
                <a:solidFill>
                  <a:srgbClr val="FF0000"/>
                </a:solidFill>
                <a:latin typeface="PingFang SC" panose="020B0400000000000000" pitchFamily="34" charset="-122"/>
                <a:ea typeface="PingFang SC" panose="020B0400000000000000" pitchFamily="34" charset="-122"/>
              </a:rPr>
              <a:t>(一点一分，共3分，对人民的意义不得分)</a:t>
            </a:r>
          </a:p>
        </p:txBody>
      </p:sp>
      <p:sp>
        <p:nvSpPr>
          <p:cNvPr id="10" name="文本框 9">
            <a:extLst>
              <a:ext uri="{FF2B5EF4-FFF2-40B4-BE49-F238E27FC236}">
                <a16:creationId xmlns:a16="http://schemas.microsoft.com/office/drawing/2014/main" id="{4F312044-6165-B82A-59D5-0FDCE8327083}"/>
              </a:ext>
            </a:extLst>
          </p:cNvPr>
          <p:cNvSpPr txBox="1"/>
          <p:nvPr/>
        </p:nvSpPr>
        <p:spPr>
          <a:xfrm>
            <a:off x="673925" y="4467335"/>
            <a:ext cx="2435135" cy="461665"/>
          </a:xfrm>
          <a:prstGeom prst="rect">
            <a:avLst/>
          </a:prstGeom>
          <a:solidFill>
            <a:srgbClr val="FFFF00"/>
          </a:solidFill>
        </p:spPr>
        <p:txBody>
          <a:bodyPr wrap="square">
            <a:spAutoFit/>
          </a:bodyPr>
          <a:lstStyle/>
          <a:p>
            <a:r>
              <a:rPr lang="zh-CN" altLang="en-US" sz="2400" dirty="0">
                <a:latin typeface="PingFang SC" panose="020B0400000000000000" pitchFamily="34" charset="-122"/>
                <a:ea typeface="PingFang SC" panose="020B0400000000000000" pitchFamily="34" charset="-122"/>
              </a:rPr>
              <a:t>从国家经济方面：</a:t>
            </a:r>
            <a:endParaRPr lang="zh-CN" altLang="en-US" sz="2400" dirty="0"/>
          </a:p>
        </p:txBody>
      </p:sp>
      <p:sp>
        <p:nvSpPr>
          <p:cNvPr id="13" name="文本框 12">
            <a:extLst>
              <a:ext uri="{FF2B5EF4-FFF2-40B4-BE49-F238E27FC236}">
                <a16:creationId xmlns:a16="http://schemas.microsoft.com/office/drawing/2014/main" id="{B6A53D79-AF02-AFAE-F7B6-8DB3750789D2}"/>
              </a:ext>
            </a:extLst>
          </p:cNvPr>
          <p:cNvSpPr txBox="1"/>
          <p:nvPr/>
        </p:nvSpPr>
        <p:spPr>
          <a:xfrm>
            <a:off x="673924" y="2328761"/>
            <a:ext cx="2435135" cy="461665"/>
          </a:xfrm>
          <a:prstGeom prst="rect">
            <a:avLst/>
          </a:prstGeom>
          <a:solidFill>
            <a:srgbClr val="FFFF00"/>
          </a:solidFill>
        </p:spPr>
        <p:txBody>
          <a:bodyPr wrap="square">
            <a:spAutoFit/>
          </a:bodyPr>
          <a:lstStyle/>
          <a:p>
            <a:r>
              <a:rPr lang="zh-CN" altLang="en-US" sz="2400" dirty="0">
                <a:latin typeface="PingFang SC" panose="020B0400000000000000" pitchFamily="34" charset="-122"/>
                <a:ea typeface="PingFang SC" panose="020B0400000000000000" pitchFamily="34" charset="-122"/>
              </a:rPr>
              <a:t>从国家科技方面：</a:t>
            </a:r>
            <a:endParaRPr lang="zh-CN" altLang="en-US" sz="2400" dirty="0"/>
          </a:p>
        </p:txBody>
      </p:sp>
      <p:sp>
        <p:nvSpPr>
          <p:cNvPr id="14" name="文本框 13">
            <a:extLst>
              <a:ext uri="{FF2B5EF4-FFF2-40B4-BE49-F238E27FC236}">
                <a16:creationId xmlns:a16="http://schemas.microsoft.com/office/drawing/2014/main" id="{E6005923-D84A-F1E7-BE79-5C1E4AA92CEC}"/>
              </a:ext>
            </a:extLst>
          </p:cNvPr>
          <p:cNvSpPr txBox="1"/>
          <p:nvPr/>
        </p:nvSpPr>
        <p:spPr>
          <a:xfrm>
            <a:off x="130629" y="3077035"/>
            <a:ext cx="2978430" cy="461665"/>
          </a:xfrm>
          <a:prstGeom prst="rect">
            <a:avLst/>
          </a:prstGeom>
          <a:solidFill>
            <a:srgbClr val="FFFF00"/>
          </a:solidFill>
        </p:spPr>
        <p:txBody>
          <a:bodyPr wrap="square">
            <a:spAutoFit/>
          </a:bodyPr>
          <a:lstStyle/>
          <a:p>
            <a:r>
              <a:rPr lang="zh-CN" altLang="en-US" sz="2400" dirty="0">
                <a:latin typeface="PingFang SC" panose="020B0400000000000000" pitchFamily="34" charset="-122"/>
                <a:ea typeface="PingFang SC" panose="020B0400000000000000" pitchFamily="34" charset="-122"/>
              </a:rPr>
              <a:t>从国家综合国力方面：</a:t>
            </a:r>
            <a:endParaRPr lang="zh-CN" altLang="en-US" sz="2400" dirty="0"/>
          </a:p>
        </p:txBody>
      </p:sp>
      <p:sp>
        <p:nvSpPr>
          <p:cNvPr id="15" name="文本框 14">
            <a:extLst>
              <a:ext uri="{FF2B5EF4-FFF2-40B4-BE49-F238E27FC236}">
                <a16:creationId xmlns:a16="http://schemas.microsoft.com/office/drawing/2014/main" id="{19151F53-D70C-4D12-D6F4-A72B725DFC55}"/>
              </a:ext>
            </a:extLst>
          </p:cNvPr>
          <p:cNvSpPr txBox="1"/>
          <p:nvPr/>
        </p:nvSpPr>
        <p:spPr>
          <a:xfrm>
            <a:off x="673924" y="3782818"/>
            <a:ext cx="2435135" cy="461665"/>
          </a:xfrm>
          <a:prstGeom prst="rect">
            <a:avLst/>
          </a:prstGeom>
          <a:solidFill>
            <a:srgbClr val="FFFF00"/>
          </a:solidFill>
        </p:spPr>
        <p:txBody>
          <a:bodyPr wrap="square">
            <a:spAutoFit/>
          </a:bodyPr>
          <a:lstStyle/>
          <a:p>
            <a:r>
              <a:rPr lang="zh-CN" altLang="en-US" sz="2400" dirty="0">
                <a:latin typeface="PingFang SC" panose="020B0400000000000000" pitchFamily="34" charset="-122"/>
                <a:ea typeface="PingFang SC" panose="020B0400000000000000" pitchFamily="34" charset="-122"/>
              </a:rPr>
              <a:t>从国家安全方面：</a:t>
            </a:r>
            <a:endParaRPr lang="zh-CN" altLang="en-US" sz="2400" dirty="0"/>
          </a:p>
        </p:txBody>
      </p:sp>
    </p:spTree>
    <p:extLst>
      <p:ext uri="{BB962C8B-B14F-4D97-AF65-F5344CB8AC3E}">
        <p14:creationId xmlns:p14="http://schemas.microsoft.com/office/powerpoint/2010/main" val="235989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animEffect transition="in" filter="blinds(horizontal)">
                                      <p:cBhvr>
                                        <p:cTn id="27" dur="500"/>
                                        <p:tgtEl>
                                          <p:spTgt spid="8">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2" end="2"/>
                                            </p:txEl>
                                          </p:spTgt>
                                        </p:tgtEl>
                                        <p:attrNameLst>
                                          <p:attrName>style.visibility</p:attrName>
                                        </p:attrNameLst>
                                      </p:cBhvr>
                                      <p:to>
                                        <p:strVal val="visible"/>
                                      </p:to>
                                    </p:set>
                                    <p:animEffect transition="in" filter="blinds(horizontal)">
                                      <p:cBhvr>
                                        <p:cTn id="37" dur="500"/>
                                        <p:tgtEl>
                                          <p:spTgt spid="8">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8">
                                            <p:txEl>
                                              <p:pRg st="3" end="3"/>
                                            </p:txEl>
                                          </p:spTgt>
                                        </p:tgtEl>
                                        <p:attrNameLst>
                                          <p:attrName>style.visibility</p:attrName>
                                        </p:attrNameLst>
                                      </p:cBhvr>
                                      <p:to>
                                        <p:strVal val="visible"/>
                                      </p:to>
                                    </p:set>
                                    <p:animEffect transition="in" filter="blinds(horizontal)">
                                      <p:cBhvr>
                                        <p:cTn id="47" dur="500"/>
                                        <p:tgtEl>
                                          <p:spTgt spid="8">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8">
                                            <p:txEl>
                                              <p:pRg st="4" end="4"/>
                                            </p:txEl>
                                          </p:spTgt>
                                        </p:tgtEl>
                                        <p:attrNameLst>
                                          <p:attrName>style.visibility</p:attrName>
                                        </p:attrNameLst>
                                      </p:cBhvr>
                                      <p:to>
                                        <p:strVal val="visible"/>
                                      </p:to>
                                    </p:set>
                                    <p:animEffect transition="in" filter="blinds(horizontal)">
                                      <p:cBhvr>
                                        <p:cTn id="52"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3" grpId="0" animBg="1"/>
      <p:bldP spid="1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BDF0A7A-E868-4CD1-826D-6E567310BE66}"/>
              </a:ext>
            </a:extLst>
          </p:cNvPr>
          <p:cNvPicPr>
            <a:picLocks noChangeAspect="1"/>
          </p:cNvPicPr>
          <p:nvPr/>
        </p:nvPicPr>
        <p:blipFill>
          <a:blip r:embed="rId2"/>
          <a:stretch>
            <a:fillRect/>
          </a:stretch>
        </p:blipFill>
        <p:spPr>
          <a:xfrm>
            <a:off x="307463" y="221104"/>
            <a:ext cx="3979724" cy="5308890"/>
          </a:xfrm>
          <a:prstGeom prst="rect">
            <a:avLst/>
          </a:prstGeom>
          <a:effectLst>
            <a:outerShdw blurRad="181299" dist="50800" dir="5400000" algn="ctr" rotWithShape="0">
              <a:srgbClr val="000000">
                <a:alpha val="91000"/>
              </a:srgbClr>
            </a:outerShdw>
          </a:effectLst>
        </p:spPr>
      </p:pic>
      <p:pic>
        <p:nvPicPr>
          <p:cNvPr id="6" name="图片 5">
            <a:extLst>
              <a:ext uri="{FF2B5EF4-FFF2-40B4-BE49-F238E27FC236}">
                <a16:creationId xmlns:a16="http://schemas.microsoft.com/office/drawing/2014/main" id="{B0378AAF-93C5-B469-309E-42D80F7E26AE}"/>
              </a:ext>
            </a:extLst>
          </p:cNvPr>
          <p:cNvPicPr>
            <a:picLocks noChangeAspect="1"/>
          </p:cNvPicPr>
          <p:nvPr/>
        </p:nvPicPr>
        <p:blipFill rotWithShape="1">
          <a:blip r:embed="rId3"/>
          <a:srcRect l="5046" r="5337"/>
          <a:stretch/>
        </p:blipFill>
        <p:spPr>
          <a:xfrm>
            <a:off x="8333342" y="221104"/>
            <a:ext cx="3711091" cy="4141034"/>
          </a:xfrm>
          <a:prstGeom prst="rect">
            <a:avLst/>
          </a:prstGeom>
          <a:effectLst>
            <a:outerShdw blurRad="146411" dist="50800" dir="5400000" algn="ctr" rotWithShape="0">
              <a:srgbClr val="000000">
                <a:alpha val="88000"/>
              </a:srgbClr>
            </a:outerShdw>
          </a:effectLst>
        </p:spPr>
      </p:pic>
      <p:pic>
        <p:nvPicPr>
          <p:cNvPr id="4" name="图片 3">
            <a:extLst>
              <a:ext uri="{FF2B5EF4-FFF2-40B4-BE49-F238E27FC236}">
                <a16:creationId xmlns:a16="http://schemas.microsoft.com/office/drawing/2014/main" id="{45E1885D-DD71-EF79-0E95-2DE6831AC113}"/>
              </a:ext>
            </a:extLst>
          </p:cNvPr>
          <p:cNvPicPr>
            <a:picLocks noChangeAspect="1"/>
          </p:cNvPicPr>
          <p:nvPr/>
        </p:nvPicPr>
        <p:blipFill>
          <a:blip r:embed="rId4"/>
          <a:stretch>
            <a:fillRect/>
          </a:stretch>
        </p:blipFill>
        <p:spPr>
          <a:xfrm>
            <a:off x="4439281" y="1660161"/>
            <a:ext cx="3741967" cy="4991725"/>
          </a:xfrm>
          <a:prstGeom prst="rect">
            <a:avLst/>
          </a:prstGeom>
          <a:effectLst>
            <a:outerShdw blurRad="154008" dist="50800" dir="5400000" algn="ctr" rotWithShape="0">
              <a:srgbClr val="000000">
                <a:alpha val="95000"/>
              </a:srgbClr>
            </a:outerShdw>
          </a:effectLst>
        </p:spPr>
      </p:pic>
      <p:sp>
        <p:nvSpPr>
          <p:cNvPr id="7" name="文本框 6">
            <a:extLst>
              <a:ext uri="{FF2B5EF4-FFF2-40B4-BE49-F238E27FC236}">
                <a16:creationId xmlns:a16="http://schemas.microsoft.com/office/drawing/2014/main" id="{8AD7DEDE-B17C-3114-1C9E-45F8E17B7AA0}"/>
              </a:ext>
            </a:extLst>
          </p:cNvPr>
          <p:cNvSpPr txBox="1"/>
          <p:nvPr/>
        </p:nvSpPr>
        <p:spPr>
          <a:xfrm>
            <a:off x="8519200" y="5237606"/>
            <a:ext cx="3672800" cy="584775"/>
          </a:xfrm>
          <a:prstGeom prst="rect">
            <a:avLst/>
          </a:prstGeom>
          <a:noFill/>
          <a:effectLst>
            <a:outerShdw blurRad="181195" dist="354515" dir="5400000" sx="122000" sy="122000" algn="ctr" rotWithShape="0">
              <a:srgbClr val="000000"/>
            </a:outerShdw>
          </a:effectLst>
        </p:spPr>
        <p:txBody>
          <a:bodyPr wrap="none" rtlCol="0">
            <a:spAutoFit/>
          </a:bodyPr>
          <a:lstStyle/>
          <a:p>
            <a:r>
              <a:rPr kumimoji="1" lang="zh-CN" altLang="en-US" sz="2400" b="1" dirty="0">
                <a:solidFill>
                  <a:schemeClr val="accent2"/>
                </a:solidFill>
              </a:rPr>
              <a:t>可联系哪些</a:t>
            </a:r>
            <a:r>
              <a:rPr kumimoji="1" lang="zh-CN" altLang="en-US" sz="3200" b="1" dirty="0">
                <a:solidFill>
                  <a:schemeClr val="accent2"/>
                </a:solidFill>
              </a:rPr>
              <a:t>中考考点</a:t>
            </a:r>
            <a:r>
              <a:rPr kumimoji="1" lang="zh-CN" altLang="en-US" sz="2400" b="1" dirty="0">
                <a:solidFill>
                  <a:schemeClr val="accent2"/>
                </a:solidFill>
              </a:rPr>
              <a:t>？</a:t>
            </a:r>
          </a:p>
        </p:txBody>
      </p:sp>
      <p:sp>
        <p:nvSpPr>
          <p:cNvPr id="8" name="圆角右箭头 7">
            <a:extLst>
              <a:ext uri="{FF2B5EF4-FFF2-40B4-BE49-F238E27FC236}">
                <a16:creationId xmlns:a16="http://schemas.microsoft.com/office/drawing/2014/main" id="{D5006ACC-3CE8-22B1-2B8B-B3E2C72F51CF}"/>
              </a:ext>
            </a:extLst>
          </p:cNvPr>
          <p:cNvSpPr/>
          <p:nvPr/>
        </p:nvSpPr>
        <p:spPr>
          <a:xfrm rot="20798967" flipV="1">
            <a:off x="2905370" y="5724321"/>
            <a:ext cx="1102751" cy="936369"/>
          </a:xfrm>
          <a:prstGeom prst="bentArrow">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endParaRPr>
          </a:p>
        </p:txBody>
      </p:sp>
      <p:sp>
        <p:nvSpPr>
          <p:cNvPr id="10" name="圆角右箭头 9">
            <a:extLst>
              <a:ext uri="{FF2B5EF4-FFF2-40B4-BE49-F238E27FC236}">
                <a16:creationId xmlns:a16="http://schemas.microsoft.com/office/drawing/2014/main" id="{40897356-2F69-BFEC-77BB-A924C2568EE8}"/>
              </a:ext>
            </a:extLst>
          </p:cNvPr>
          <p:cNvSpPr/>
          <p:nvPr/>
        </p:nvSpPr>
        <p:spPr>
          <a:xfrm rot="501467">
            <a:off x="6885881" y="619502"/>
            <a:ext cx="1098479" cy="979540"/>
          </a:xfrm>
          <a:prstGeom prst="bentArrow">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rgbClr val="FFC000"/>
              </a:solidFill>
            </a:endParaRPr>
          </a:p>
        </p:txBody>
      </p:sp>
    </p:spTree>
    <p:extLst>
      <p:ext uri="{BB962C8B-B14F-4D97-AF65-F5344CB8AC3E}">
        <p14:creationId xmlns:p14="http://schemas.microsoft.com/office/powerpoint/2010/main" val="385954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D2F6DFA-566A-C74C-22BA-77FFA445D746}"/>
              </a:ext>
            </a:extLst>
          </p:cNvPr>
          <p:cNvPicPr>
            <a:picLocks noChangeAspect="1"/>
          </p:cNvPicPr>
          <p:nvPr/>
        </p:nvPicPr>
        <p:blipFill>
          <a:blip r:embed="rId2"/>
          <a:stretch>
            <a:fillRect/>
          </a:stretch>
        </p:blipFill>
        <p:spPr>
          <a:xfrm>
            <a:off x="0" y="0"/>
            <a:ext cx="12192000" cy="6861944"/>
          </a:xfrm>
          <a:prstGeom prst="rect">
            <a:avLst/>
          </a:prstGeom>
        </p:spPr>
      </p:pic>
      <p:sp>
        <p:nvSpPr>
          <p:cNvPr id="7" name="文本框 6">
            <a:extLst>
              <a:ext uri="{FF2B5EF4-FFF2-40B4-BE49-F238E27FC236}">
                <a16:creationId xmlns:a16="http://schemas.microsoft.com/office/drawing/2014/main" id="{EBBB0E6A-047E-C6D4-0AE4-C2BAEB31EF08}"/>
              </a:ext>
            </a:extLst>
          </p:cNvPr>
          <p:cNvSpPr txBox="1"/>
          <p:nvPr/>
        </p:nvSpPr>
        <p:spPr>
          <a:xfrm>
            <a:off x="778934" y="233091"/>
            <a:ext cx="10651066" cy="769441"/>
          </a:xfrm>
          <a:prstGeom prst="rect">
            <a:avLst/>
          </a:prstGeom>
          <a:solidFill>
            <a:srgbClr val="0C4D69"/>
          </a:solidFill>
        </p:spPr>
        <p:txBody>
          <a:bodyPr wrap="square">
            <a:spAutoFit/>
          </a:bodyPr>
          <a:lstStyle/>
          <a:p>
            <a:r>
              <a:rPr lang="en-US" altLang="zh-CN"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9</a:t>
            </a:r>
            <a:r>
              <a:rPr lang="zh-CN" altLang="en-US"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b="1" u="sng"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只要</a:t>
            </a:r>
            <a:r>
              <a:rPr lang="zh-CN" altLang="en-US" sz="3200" b="1" u="sng"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 </a:t>
            </a:r>
            <a:r>
              <a:rPr lang="en-US" altLang="zh-CN"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A</a:t>
            </a:r>
            <a:r>
              <a:rPr lang="zh-CN" altLang="en-US"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 </a:t>
            </a:r>
            <a:r>
              <a:rPr lang="zh-CN" altLang="zh-CN"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b="1" u="sng"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就</a:t>
            </a:r>
            <a:r>
              <a:rPr lang="zh-CN" altLang="zh-CN"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能实现</a:t>
            </a:r>
            <a:r>
              <a:rPr lang="zh-CN" altLang="en-US"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 </a:t>
            </a:r>
            <a:r>
              <a:rPr lang="en-US" altLang="zh-CN"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B</a:t>
            </a:r>
            <a:r>
              <a:rPr lang="zh-CN" altLang="en-US"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 </a:t>
            </a:r>
            <a:r>
              <a:rPr lang="zh-CN" altLang="zh-CN"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4400" b="1" dirty="0">
                <a:solidFill>
                  <a:srgbClr val="FFFF00"/>
                </a:solidFill>
                <a:effectLst/>
                <a:latin typeface="PingFang SC" panose="020B0400000000000000" pitchFamily="34" charset="-122"/>
                <a:ea typeface="PingFang SC" panose="020B0400000000000000" pitchFamily="34" charset="-122"/>
                <a:cs typeface="Times New Roman" panose="02020603050405020304" pitchFamily="18" charset="0"/>
              </a:rPr>
              <a:t>补充完整</a:t>
            </a:r>
            <a:r>
              <a:rPr lang="zh-CN" altLang="zh-CN" sz="4000" b="1"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评析题</a:t>
            </a:r>
            <a:r>
              <a:rPr lang="zh-CN" altLang="zh-CN" sz="4000" dirty="0">
                <a:solidFill>
                  <a:schemeClr val="bg1"/>
                </a:solidFill>
                <a:effectLst/>
                <a:latin typeface="PingFang SC" panose="020B0400000000000000" pitchFamily="34" charset="-122"/>
                <a:ea typeface="PingFang SC" panose="020B0400000000000000" pitchFamily="34" charset="-122"/>
              </a:rPr>
              <a:t> </a:t>
            </a:r>
            <a:endParaRPr lang="zh-CN" altLang="en-US" sz="3200" dirty="0">
              <a:solidFill>
                <a:schemeClr val="bg1"/>
              </a:solidFill>
              <a:latin typeface="PingFang SC" panose="020B0400000000000000" pitchFamily="34" charset="-122"/>
              <a:ea typeface="PingFang SC" panose="020B0400000000000000" pitchFamily="34" charset="-122"/>
            </a:endParaRPr>
          </a:p>
        </p:txBody>
      </p:sp>
      <p:sp>
        <p:nvSpPr>
          <p:cNvPr id="8" name="可选流程 2">
            <a:extLst>
              <a:ext uri="{FF2B5EF4-FFF2-40B4-BE49-F238E27FC236}">
                <a16:creationId xmlns:a16="http://schemas.microsoft.com/office/drawing/2014/main" id="{9FF499C1-70DE-B7B2-421D-985A74EDE824}"/>
              </a:ext>
            </a:extLst>
          </p:cNvPr>
          <p:cNvSpPr>
            <a:spLocks noChangeArrowheads="1"/>
          </p:cNvSpPr>
          <p:nvPr/>
        </p:nvSpPr>
        <p:spPr bwMode="auto">
          <a:xfrm>
            <a:off x="9535317" y="1791106"/>
            <a:ext cx="2456391" cy="835032"/>
          </a:xfrm>
          <a:prstGeom prst="flowChartAlternateProcess">
            <a:avLst/>
          </a:prstGeom>
          <a:solidFill>
            <a:srgbClr val="FFFFFF"/>
          </a:solidFill>
          <a:ln w="57150">
            <a:solidFill>
              <a:srgbClr val="FF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1" i="0" u="none" strike="noStrike" cap="none" normalizeH="0" baseline="0" dirty="0">
                <a:ln>
                  <a:noFill/>
                </a:ln>
                <a:solidFill>
                  <a:srgbClr val="000000"/>
                </a:solidFill>
                <a:effectLst/>
                <a:latin typeface="DengXian" panose="02010600030101010101" pitchFamily="2" charset="-122"/>
                <a:ea typeface="DengXian" panose="02010600030101010101" pitchFamily="2" charset="-122"/>
                <a:cs typeface="Times New Roman" panose="02020603050405020304" pitchFamily="18" charset="0"/>
              </a:rPr>
              <a:t>A的可取之处+解释</a:t>
            </a:r>
            <a:endParaRPr kumimoji="0" lang="en-US" altLang="zh-CN" b="1" i="0" u="none" strike="noStrike" cap="none" normalizeH="0" baseline="0" dirty="0">
              <a:ln>
                <a:noFill/>
              </a:ln>
              <a:solidFill>
                <a:srgbClr val="000000"/>
              </a:solidFill>
              <a:effectLst/>
              <a:latin typeface="DengXian" panose="02010600030101010101" pitchFamily="2" charset="-122"/>
              <a:ea typeface="DengXian"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1" i="0" u="none" strike="noStrike" cap="none" normalizeH="0" baseline="0" dirty="0">
                <a:ln>
                  <a:noFill/>
                </a:ln>
                <a:solidFill>
                  <a:srgbClr val="000000"/>
                </a:solidFill>
                <a:effectLst/>
                <a:latin typeface="DengXian" panose="02010600030101010101" pitchFamily="2" charset="-122"/>
                <a:ea typeface="DengXian" panose="02010600030101010101" pitchFamily="2" charset="-122"/>
                <a:cs typeface="Times New Roman" panose="02020603050405020304" pitchFamily="18" charset="0"/>
              </a:rPr>
              <a:t>（结合书本！！）</a:t>
            </a:r>
            <a:endParaRPr kumimoji="0" lang="zh-CN" altLang="zh-CN" sz="4400" b="0" i="0" u="none" strike="noStrike" cap="none" normalizeH="0" baseline="0" dirty="0">
              <a:ln>
                <a:noFill/>
              </a:ln>
              <a:solidFill>
                <a:schemeClr val="tx1"/>
              </a:solidFill>
              <a:effectLst/>
              <a:latin typeface="Arial" panose="020B0604020202020204" pitchFamily="34" charset="0"/>
            </a:endParaRPr>
          </a:p>
        </p:txBody>
      </p:sp>
      <p:sp>
        <p:nvSpPr>
          <p:cNvPr id="9" name="AutoShape 1">
            <a:extLst>
              <a:ext uri="{FF2B5EF4-FFF2-40B4-BE49-F238E27FC236}">
                <a16:creationId xmlns:a16="http://schemas.microsoft.com/office/drawing/2014/main" id="{949221D9-D80A-3687-FDCE-C2DBE6231645}"/>
              </a:ext>
            </a:extLst>
          </p:cNvPr>
          <p:cNvSpPr>
            <a:spLocks noChangeArrowheads="1"/>
          </p:cNvSpPr>
          <p:nvPr/>
        </p:nvSpPr>
        <p:spPr bwMode="auto">
          <a:xfrm>
            <a:off x="9535317" y="3332774"/>
            <a:ext cx="2456391" cy="1020763"/>
          </a:xfrm>
          <a:prstGeom prst="flowChartAlternateProcess">
            <a:avLst/>
          </a:prstGeom>
          <a:solidFill>
            <a:srgbClr val="FFFFFF"/>
          </a:solidFill>
          <a:ln w="57150">
            <a:solidFill>
              <a:srgbClr val="FF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1" i="0" u="none" strike="noStrike" cap="none" normalizeH="0" baseline="0" dirty="0">
                <a:ln>
                  <a:noFill/>
                </a:ln>
                <a:solidFill>
                  <a:srgbClr val="000000"/>
                </a:solidFill>
                <a:effectLst/>
                <a:latin typeface="DengXian" panose="02010600030101010101" pitchFamily="2" charset="-122"/>
                <a:ea typeface="DengXian" panose="02010600030101010101" pitchFamily="2" charset="-122"/>
                <a:cs typeface="Times New Roman" panose="02020603050405020304" pitchFamily="18" charset="0"/>
              </a:rPr>
              <a:t>为实现B还需</a:t>
            </a:r>
            <a:endParaRPr kumimoji="0" lang="zh-CN" altLang="zh-CN" sz="32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1" i="0" u="none" strike="noStrike" cap="none" normalizeH="0" baseline="0" dirty="0">
                <a:ln>
                  <a:noFill/>
                </a:ln>
                <a:solidFill>
                  <a:srgbClr val="000000"/>
                </a:solidFill>
                <a:effectLst/>
                <a:latin typeface="DengXian" panose="02010600030101010101" pitchFamily="2" charset="-122"/>
                <a:ea typeface="DengXian" panose="02010600030101010101" pitchFamily="2" charset="-122"/>
                <a:cs typeface="Times New Roman" panose="02020603050405020304" pitchFamily="18" charset="0"/>
              </a:rPr>
              <a:t>谁+怎么办</a:t>
            </a:r>
            <a:endParaRPr kumimoji="0" lang="zh-CN" altLang="zh-CN" sz="32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1" i="0" u="none" strike="noStrike" cap="none" normalizeH="0" baseline="0" dirty="0">
                <a:ln>
                  <a:noFill/>
                </a:ln>
                <a:solidFill>
                  <a:srgbClr val="000000"/>
                </a:solidFill>
                <a:effectLst/>
                <a:latin typeface="DengXian" panose="02010600030101010101" pitchFamily="2" charset="-122"/>
                <a:ea typeface="DengXian" panose="02010600030101010101" pitchFamily="2" charset="-122"/>
                <a:cs typeface="Times New Roman" panose="02020603050405020304" pitchFamily="18" charset="0"/>
              </a:rPr>
              <a:t>结合书本+结合材料</a:t>
            </a:r>
            <a:endParaRPr kumimoji="0" lang="zh-CN" altLang="zh-CN" sz="4400" b="0" i="0" u="none" strike="noStrike" cap="none" normalizeH="0" baseline="0" dirty="0">
              <a:ln>
                <a:noFill/>
              </a:ln>
              <a:solidFill>
                <a:schemeClr val="tx1"/>
              </a:solidFill>
              <a:effectLst/>
              <a:latin typeface="Arial" panose="020B0604020202020204" pitchFamily="34" charset="0"/>
            </a:endParaRPr>
          </a:p>
        </p:txBody>
      </p:sp>
      <p:sp>
        <p:nvSpPr>
          <p:cNvPr id="10" name="Rectangle 3">
            <a:extLst>
              <a:ext uri="{FF2B5EF4-FFF2-40B4-BE49-F238E27FC236}">
                <a16:creationId xmlns:a16="http://schemas.microsoft.com/office/drawing/2014/main" id="{6F419F35-4060-E28C-0F4D-5FEADF4944B2}"/>
              </a:ext>
            </a:extLst>
          </p:cNvPr>
          <p:cNvSpPr>
            <a:spLocks noChangeArrowheads="1"/>
          </p:cNvSpPr>
          <p:nvPr/>
        </p:nvSpPr>
        <p:spPr bwMode="auto">
          <a:xfrm>
            <a:off x="795867" y="1112007"/>
            <a:ext cx="8587316" cy="523220"/>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b="1"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【2025一模】只要</a:t>
            </a:r>
            <a:r>
              <a:rPr kumimoji="0" lang="zh-CN" altLang="zh-CN" b="1" i="0" u="sng"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有了相关法律法规</a:t>
            </a:r>
            <a:r>
              <a:rPr kumimoji="0" lang="zh-CN" altLang="zh-CN" sz="2800" b="1"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A</a:t>
            </a:r>
            <a:r>
              <a:rPr kumimoji="0" lang="zh-CN" altLang="zh-CN" b="1"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a:t>
            </a:r>
            <a:r>
              <a:rPr kumimoji="0" lang="zh-CN" altLang="zh-CN" b="1" i="0" u="sng"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国产AI 就能更好地为我们服务了</a:t>
            </a:r>
            <a:r>
              <a:rPr kumimoji="0" lang="zh-CN" altLang="zh-CN" sz="2800" b="1"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B</a:t>
            </a:r>
            <a:r>
              <a:rPr kumimoji="0" lang="zh-CN" altLang="zh-CN" b="1"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a:t>
            </a:r>
            <a:endParaRPr kumimoji="0" lang="zh-CN" altLang="zh-CN" sz="2800" b="0" i="0" u="none" strike="noStrike" cap="none" normalizeH="0" baseline="0" dirty="0">
              <a:ln>
                <a:noFill/>
              </a:ln>
              <a:solidFill>
                <a:schemeClr val="tx1"/>
              </a:solidFill>
              <a:effectLst/>
            </a:endParaRPr>
          </a:p>
        </p:txBody>
      </p:sp>
      <p:sp>
        <p:nvSpPr>
          <p:cNvPr id="11" name="Rectangle 5">
            <a:extLst>
              <a:ext uri="{FF2B5EF4-FFF2-40B4-BE49-F238E27FC236}">
                <a16:creationId xmlns:a16="http://schemas.microsoft.com/office/drawing/2014/main" id="{34433DAD-9428-5C1E-240E-BA0CF652FD41}"/>
              </a:ext>
            </a:extLst>
          </p:cNvPr>
          <p:cNvSpPr>
            <a:spLocks noChangeArrowheads="1"/>
          </p:cNvSpPr>
          <p:nvPr/>
        </p:nvSpPr>
        <p:spPr bwMode="auto">
          <a:xfrm>
            <a:off x="795867" y="1550221"/>
            <a:ext cx="8587316" cy="1015663"/>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答案：(1)观点片面。(1 分)</a:t>
            </a:r>
            <a:endParaRPr kumimoji="0" lang="zh-CN" altLang="zh-CN" sz="3200" b="0" i="0" u="none" strike="noStrike" cap="none" normalizeH="0" baseline="0" dirty="0">
              <a:ln>
                <a:noFill/>
              </a:ln>
              <a:solidFill>
                <a:schemeClr val="tx1"/>
              </a:solidFill>
              <a:effectLst/>
            </a:endParaRPr>
          </a:p>
          <a:p>
            <a:pPr lvl="0" eaLnBrk="0" fontAlgn="base" hangingPunct="0">
              <a:spcBef>
                <a:spcPct val="0"/>
              </a:spcBef>
              <a:spcAft>
                <a:spcPct val="0"/>
              </a:spcAft>
            </a:pPr>
            <a:r>
              <a:rPr kumimoji="0" lang="zh-CN" altLang="zh-CN" sz="2000" b="0" i="0" u="sng"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(2)</a:t>
            </a:r>
            <a:r>
              <a:rPr kumimoji="0" lang="zh-CN" altLang="zh-CN" sz="2000" b="0" i="0" u="sng" strike="noStrike" cap="none" normalizeH="0" baseline="0" dirty="0">
                <a:ln>
                  <a:noFill/>
                </a:ln>
                <a:solidFill>
                  <a:srgbClr val="FF0000"/>
                </a:solidFill>
                <a:effectLst/>
                <a:latin typeface="DengXian" panose="02010600030101010101" pitchFamily="2" charset="-122"/>
                <a:ea typeface="宋体" panose="02010600030101010101" pitchFamily="2" charset="-122"/>
                <a:cs typeface="Times New Roman" panose="02020603050405020304" pitchFamily="18" charset="0"/>
              </a:rPr>
              <a:t>建立相关法律法规确实</a:t>
            </a:r>
            <a:r>
              <a:rPr kumimoji="0" lang="zh-CN" altLang="en-US" sz="2000" b="0" i="0" u="sng" strike="noStrike" cap="none" normalizeH="0" baseline="0" dirty="0">
                <a:ln>
                  <a:noFill/>
                </a:ln>
                <a:solidFill>
                  <a:srgbClr val="FF0000"/>
                </a:solidFill>
                <a:effectLst/>
                <a:latin typeface="DengXian" panose="02010600030101010101" pitchFamily="2" charset="-122"/>
                <a:ea typeface="宋体" panose="02010600030101010101" pitchFamily="2" charset="-122"/>
                <a:cs typeface="Times New Roman" panose="02020603050405020304" pitchFamily="18" charset="0"/>
              </a:rPr>
              <a:t>有利于</a:t>
            </a:r>
            <a:r>
              <a:rPr kumimoji="0" lang="zh-CN" altLang="zh-CN" sz="2000" b="0" i="0" u="sng" strike="noStrike" cap="none" normalizeH="0" baseline="0" dirty="0">
                <a:ln>
                  <a:noFill/>
                </a:ln>
                <a:solidFill>
                  <a:srgbClr val="FF0000"/>
                </a:solidFill>
                <a:effectLst/>
                <a:latin typeface="DengXian" panose="02010600030101010101" pitchFamily="2" charset="-122"/>
                <a:ea typeface="宋体" panose="02010600030101010101" pitchFamily="2" charset="-122"/>
                <a:cs typeface="Times New Roman" panose="02020603050405020304" pitchFamily="18" charset="0"/>
              </a:rPr>
              <a:t>为规范运用 AI 技术提供</a:t>
            </a:r>
            <a:r>
              <a:rPr kumimoji="0" lang="zh-CN" altLang="zh-CN" sz="2000" b="1" i="0" u="sng" strike="noStrike" cap="none" normalizeH="0" baseline="0" dirty="0">
                <a:ln>
                  <a:noFill/>
                </a:ln>
                <a:solidFill>
                  <a:srgbClr val="FF0000"/>
                </a:solidFill>
                <a:effectLst/>
                <a:latin typeface="DengXian" panose="02010600030101010101" pitchFamily="2" charset="-122"/>
                <a:ea typeface="宋体" panose="02010600030101010101" pitchFamily="2" charset="-122"/>
                <a:cs typeface="Times New Roman" panose="02020603050405020304" pitchFamily="18" charset="0"/>
              </a:rPr>
              <a:t>法律依据/</a:t>
            </a:r>
            <a:r>
              <a:rPr kumimoji="0" lang="zh-CN" altLang="en-US" sz="2000" b="1" i="0" u="sng" strike="noStrike" cap="none" normalizeH="0" baseline="0" dirty="0">
                <a:ln>
                  <a:noFill/>
                </a:ln>
                <a:solidFill>
                  <a:srgbClr val="FF0000"/>
                </a:solidFill>
                <a:effectLst/>
                <a:latin typeface="DengXian" panose="02010600030101010101" pitchFamily="2" charset="-122"/>
                <a:ea typeface="宋体" panose="02010600030101010101" pitchFamily="2" charset="-122"/>
                <a:cs typeface="Times New Roman" panose="02020603050405020304" pitchFamily="18" charset="0"/>
              </a:rPr>
              <a:t>实现</a:t>
            </a:r>
            <a:r>
              <a:rPr kumimoji="0" lang="zh-CN" altLang="zh-CN" sz="2000" b="1" i="0" u="sng" strike="noStrike" cap="none" normalizeH="0" baseline="0" dirty="0">
                <a:ln>
                  <a:noFill/>
                </a:ln>
                <a:solidFill>
                  <a:srgbClr val="FF0000"/>
                </a:solidFill>
                <a:effectLst/>
                <a:latin typeface="DengXian" panose="02010600030101010101" pitchFamily="2" charset="-122"/>
                <a:ea typeface="宋体" panose="02010600030101010101" pitchFamily="2" charset="-122"/>
                <a:cs typeface="Times New Roman" panose="02020603050405020304" pitchFamily="18" charset="0"/>
              </a:rPr>
              <a:t>良法之治/科学立法/法律的规范作用/法治的保障作用(1 分)</a:t>
            </a:r>
            <a:endParaRPr kumimoji="0" lang="zh-CN" altLang="zh-CN" sz="3200" b="0" i="0" u="none" strike="noStrike" cap="none" normalizeH="0" baseline="0" dirty="0">
              <a:ln>
                <a:noFill/>
              </a:ln>
              <a:solidFill>
                <a:srgbClr val="FF0000"/>
              </a:solidFill>
              <a:effectLst/>
            </a:endParaRPr>
          </a:p>
        </p:txBody>
      </p:sp>
      <p:sp>
        <p:nvSpPr>
          <p:cNvPr id="12" name="Rectangle 7">
            <a:extLst>
              <a:ext uri="{FF2B5EF4-FFF2-40B4-BE49-F238E27FC236}">
                <a16:creationId xmlns:a16="http://schemas.microsoft.com/office/drawing/2014/main" id="{AB01DA91-D780-A905-FED1-46AE9E11FDFE}"/>
              </a:ext>
            </a:extLst>
          </p:cNvPr>
          <p:cNvSpPr>
            <a:spLocks noChangeArrowheads="1"/>
          </p:cNvSpPr>
          <p:nvPr/>
        </p:nvSpPr>
        <p:spPr bwMode="auto">
          <a:xfrm>
            <a:off x="795867" y="2565884"/>
            <a:ext cx="8587316" cy="2554545"/>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(3)但想要 AI 更好地服务我们，还需要:</a:t>
            </a:r>
            <a:endParaRPr kumimoji="0" lang="zh-CN" altLang="zh-CN"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sng"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1企业要进一步创新</a:t>
            </a:r>
            <a:r>
              <a:rPr kumimoji="0" lang="zh-CN" altLang="zh-CN" sz="2000" b="0"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，完善 AI 技术，提高系统的安全度和流畅度;</a:t>
            </a:r>
            <a:endParaRPr kumimoji="0" lang="zh-CN" altLang="zh-CN"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sng"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2执法机关严格执法，</a:t>
            </a:r>
            <a:r>
              <a:rPr kumimoji="0" lang="zh-CN" altLang="zh-CN" sz="2000" b="0"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加大对利用 AI 诈骗等违法行为的打击力度;</a:t>
            </a:r>
            <a:endParaRPr kumimoji="0" lang="zh-CN" altLang="zh-CN"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sng"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3坚持国家总体安全观，</a:t>
            </a:r>
            <a:r>
              <a:rPr kumimoji="0" lang="zh-CN" altLang="zh-CN" sz="2000" b="0"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筑牢网络安全屏障;</a:t>
            </a:r>
            <a:endParaRPr kumimoji="0" lang="zh-CN" altLang="zh-CN"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sng"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4用户要提升媒介素养，</a:t>
            </a:r>
            <a:r>
              <a:rPr kumimoji="0" lang="zh-CN" altLang="zh-CN" sz="2000" b="0"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合法使用 AI 技术，并提高防范意识，保护自己合法权益;</a:t>
            </a:r>
            <a:endParaRPr kumimoji="0" lang="zh-CN" altLang="zh-CN"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sng"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5坚持法治与德治相结合</a:t>
            </a:r>
            <a:r>
              <a:rPr kumimoji="0" lang="zh-CN" altLang="zh-CN" sz="2000" b="0"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，提升人们道德修养，引导人们文明使用 AI。</a:t>
            </a:r>
            <a:endParaRPr kumimoji="0" lang="en-US" altLang="zh-CN" sz="2000" b="0"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(一点 2 分，任 意两点得 4 分)</a:t>
            </a:r>
            <a:endParaRPr kumimoji="0" lang="zh-CN" altLang="zh-CN" sz="4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19408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xit" presetSubtype="4" fill="hold" grpId="1" nodeType="clickEffect">
                                  <p:stCondLst>
                                    <p:cond delay="0"/>
                                  </p:stCondLst>
                                  <p:childTnLst>
                                    <p:anim calcmode="lin" valueType="num">
                                      <p:cBhvr additive="base">
                                        <p:cTn id="32" dur="500"/>
                                        <p:tgtEl>
                                          <p:spTgt spid="12"/>
                                        </p:tgtEl>
                                        <p:attrNameLst>
                                          <p:attrName>ppt_y</p:attrName>
                                        </p:attrNameLst>
                                      </p:cBhvr>
                                      <p:tavLst>
                                        <p:tav tm="0">
                                          <p:val>
                                            <p:strVal val="#ppt_y"/>
                                          </p:val>
                                        </p:tav>
                                        <p:tav tm="100000">
                                          <p:val>
                                            <p:strVal val="#ppt_y+#ppt_h*1.125000"/>
                                          </p:val>
                                        </p:tav>
                                      </p:tavLst>
                                    </p:anim>
                                    <p:animEffect transition="out" filter="wipe(down)">
                                      <p:cBhvr>
                                        <p:cTn id="33" dur="500"/>
                                        <p:tgtEl>
                                          <p:spTgt spid="12"/>
                                        </p:tgtEl>
                                      </p:cBhvr>
                                    </p:animEffect>
                                    <p:set>
                                      <p:cBhvr>
                                        <p:cTn id="34" dur="1" fill="hold">
                                          <p:stCondLst>
                                            <p:cond delay="499"/>
                                          </p:stCondLst>
                                        </p:cTn>
                                        <p:tgtEl>
                                          <p:spTgt spid="1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2" presetClass="exit" presetSubtype="4" fill="hold" grpId="1" nodeType="clickEffect">
                                  <p:stCondLst>
                                    <p:cond delay="0"/>
                                  </p:stCondLst>
                                  <p:childTnLst>
                                    <p:anim calcmode="lin" valueType="num">
                                      <p:cBhvr additive="base">
                                        <p:cTn id="38" dur="500"/>
                                        <p:tgtEl>
                                          <p:spTgt spid="9"/>
                                        </p:tgtEl>
                                        <p:attrNameLst>
                                          <p:attrName>ppt_y</p:attrName>
                                        </p:attrNameLst>
                                      </p:cBhvr>
                                      <p:tavLst>
                                        <p:tav tm="0">
                                          <p:val>
                                            <p:strVal val="#ppt_y"/>
                                          </p:val>
                                        </p:tav>
                                        <p:tav tm="100000">
                                          <p:val>
                                            <p:strVal val="#ppt_y+#ppt_h*1.125000"/>
                                          </p:val>
                                        </p:tav>
                                      </p:tavLst>
                                    </p:anim>
                                    <p:animEffect transition="out" filter="wipe(down)">
                                      <p:cBhvr>
                                        <p:cTn id="39" dur="500"/>
                                        <p:tgtEl>
                                          <p:spTgt spid="9"/>
                                        </p:tgtEl>
                                      </p:cBhvr>
                                    </p:animEffect>
                                    <p:set>
                                      <p:cBhvr>
                                        <p:cTn id="4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9" grpId="1" animBg="1"/>
      <p:bldP spid="10" grpId="0" animBg="1"/>
      <p:bldP spid="11" grpId="0" animBg="1"/>
      <p:bldP spid="12" grpId="0" animBg="1"/>
      <p:bldP spid="12"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D2F6DFA-566A-C74C-22BA-77FFA445D746}"/>
              </a:ext>
            </a:extLst>
          </p:cNvPr>
          <p:cNvPicPr>
            <a:picLocks noChangeAspect="1"/>
          </p:cNvPicPr>
          <p:nvPr/>
        </p:nvPicPr>
        <p:blipFill>
          <a:blip r:embed="rId2"/>
          <a:stretch>
            <a:fillRect/>
          </a:stretch>
        </p:blipFill>
        <p:spPr>
          <a:xfrm>
            <a:off x="0" y="0"/>
            <a:ext cx="12192000" cy="6861944"/>
          </a:xfrm>
          <a:prstGeom prst="rect">
            <a:avLst/>
          </a:prstGeom>
        </p:spPr>
      </p:pic>
      <p:sp>
        <p:nvSpPr>
          <p:cNvPr id="7" name="文本框 6">
            <a:extLst>
              <a:ext uri="{FF2B5EF4-FFF2-40B4-BE49-F238E27FC236}">
                <a16:creationId xmlns:a16="http://schemas.microsoft.com/office/drawing/2014/main" id="{EBBB0E6A-047E-C6D4-0AE4-C2BAEB31EF08}"/>
              </a:ext>
            </a:extLst>
          </p:cNvPr>
          <p:cNvSpPr txBox="1"/>
          <p:nvPr/>
        </p:nvSpPr>
        <p:spPr>
          <a:xfrm>
            <a:off x="778934" y="233091"/>
            <a:ext cx="10176933" cy="769441"/>
          </a:xfrm>
          <a:prstGeom prst="rect">
            <a:avLst/>
          </a:prstGeom>
          <a:solidFill>
            <a:srgbClr val="0C4D69"/>
          </a:solidFill>
        </p:spPr>
        <p:txBody>
          <a:bodyPr wrap="square">
            <a:spAutoFit/>
          </a:bodyPr>
          <a:lstStyle/>
          <a:p>
            <a:r>
              <a:rPr lang="zh-CN" altLang="zh-CN"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b="1" u="sng"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只要</a:t>
            </a:r>
            <a:r>
              <a:rPr lang="zh-CN" altLang="en-US" sz="3200" b="1" u="sng"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 </a:t>
            </a:r>
            <a:r>
              <a:rPr lang="en-US" altLang="zh-CN"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A</a:t>
            </a:r>
            <a:r>
              <a:rPr lang="zh-CN" altLang="en-US"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 </a:t>
            </a:r>
            <a:r>
              <a:rPr lang="zh-CN" altLang="zh-CN"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b="1" u="sng"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就</a:t>
            </a:r>
            <a:r>
              <a:rPr lang="zh-CN" altLang="zh-CN"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能实现</a:t>
            </a:r>
            <a:r>
              <a:rPr lang="zh-CN" altLang="en-US"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 </a:t>
            </a:r>
            <a:r>
              <a:rPr lang="en-US" altLang="zh-CN"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B</a:t>
            </a:r>
            <a:r>
              <a:rPr lang="zh-CN" altLang="en-US"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 </a:t>
            </a:r>
            <a:r>
              <a:rPr lang="zh-CN" altLang="zh-CN"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4400" b="1" dirty="0">
                <a:solidFill>
                  <a:srgbClr val="FFFF00"/>
                </a:solidFill>
                <a:effectLst/>
                <a:latin typeface="PingFang SC" panose="020B0400000000000000" pitchFamily="34" charset="-122"/>
                <a:ea typeface="PingFang SC" panose="020B0400000000000000" pitchFamily="34" charset="-122"/>
                <a:cs typeface="Times New Roman" panose="02020603050405020304" pitchFamily="18" charset="0"/>
              </a:rPr>
              <a:t>补充完整</a:t>
            </a:r>
            <a:r>
              <a:rPr lang="zh-CN" altLang="zh-CN" sz="4000" b="1"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评析题</a:t>
            </a:r>
            <a:r>
              <a:rPr lang="zh-CN" altLang="zh-CN" sz="4000" dirty="0">
                <a:solidFill>
                  <a:schemeClr val="bg1"/>
                </a:solidFill>
                <a:effectLst/>
                <a:latin typeface="PingFang SC" panose="020B0400000000000000" pitchFamily="34" charset="-122"/>
                <a:ea typeface="PingFang SC" panose="020B0400000000000000" pitchFamily="34" charset="-122"/>
              </a:rPr>
              <a:t> </a:t>
            </a:r>
            <a:endParaRPr lang="zh-CN" altLang="en-US" sz="3200" dirty="0">
              <a:solidFill>
                <a:schemeClr val="bg1"/>
              </a:solidFill>
              <a:latin typeface="PingFang SC" panose="020B0400000000000000" pitchFamily="34" charset="-122"/>
              <a:ea typeface="PingFang SC" panose="020B0400000000000000" pitchFamily="34" charset="-122"/>
            </a:endParaRPr>
          </a:p>
        </p:txBody>
      </p:sp>
      <p:sp>
        <p:nvSpPr>
          <p:cNvPr id="8" name="可选流程 2">
            <a:extLst>
              <a:ext uri="{FF2B5EF4-FFF2-40B4-BE49-F238E27FC236}">
                <a16:creationId xmlns:a16="http://schemas.microsoft.com/office/drawing/2014/main" id="{9FF499C1-70DE-B7B2-421D-985A74EDE824}"/>
              </a:ext>
            </a:extLst>
          </p:cNvPr>
          <p:cNvSpPr>
            <a:spLocks noChangeArrowheads="1"/>
          </p:cNvSpPr>
          <p:nvPr/>
        </p:nvSpPr>
        <p:spPr bwMode="auto">
          <a:xfrm>
            <a:off x="9535317" y="1791106"/>
            <a:ext cx="2456391" cy="835032"/>
          </a:xfrm>
          <a:prstGeom prst="flowChartAlternateProcess">
            <a:avLst/>
          </a:prstGeom>
          <a:solidFill>
            <a:srgbClr val="FFFFFF"/>
          </a:solidFill>
          <a:ln w="57150">
            <a:solidFill>
              <a:srgbClr val="FF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1" i="0" u="none" strike="noStrike" cap="none" normalizeH="0" baseline="0" dirty="0">
                <a:ln>
                  <a:noFill/>
                </a:ln>
                <a:solidFill>
                  <a:srgbClr val="000000"/>
                </a:solidFill>
                <a:effectLst/>
                <a:latin typeface="DengXian" panose="02010600030101010101" pitchFamily="2" charset="-122"/>
                <a:ea typeface="DengXian" panose="02010600030101010101" pitchFamily="2" charset="-122"/>
                <a:cs typeface="Times New Roman" panose="02020603050405020304" pitchFamily="18" charset="0"/>
              </a:rPr>
              <a:t>A的可取之处+解释</a:t>
            </a:r>
            <a:endParaRPr kumimoji="0" lang="en-US" altLang="zh-CN" b="1" i="0" u="none" strike="noStrike" cap="none" normalizeH="0" baseline="0" dirty="0">
              <a:ln>
                <a:noFill/>
              </a:ln>
              <a:solidFill>
                <a:srgbClr val="000000"/>
              </a:solidFill>
              <a:effectLst/>
              <a:latin typeface="DengXian" panose="02010600030101010101" pitchFamily="2" charset="-122"/>
              <a:ea typeface="DengXian"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1" i="0" u="none" strike="noStrike" cap="none" normalizeH="0" baseline="0" dirty="0">
                <a:ln>
                  <a:noFill/>
                </a:ln>
                <a:solidFill>
                  <a:srgbClr val="000000"/>
                </a:solidFill>
                <a:effectLst/>
                <a:latin typeface="DengXian" panose="02010600030101010101" pitchFamily="2" charset="-122"/>
                <a:ea typeface="DengXian" panose="02010600030101010101" pitchFamily="2" charset="-122"/>
                <a:cs typeface="Times New Roman" panose="02020603050405020304" pitchFamily="18" charset="0"/>
              </a:rPr>
              <a:t>（结合书本！！）</a:t>
            </a:r>
            <a:endParaRPr kumimoji="0" lang="zh-CN" altLang="zh-CN" sz="4400" b="0" i="0" u="none" strike="noStrike" cap="none" normalizeH="0" baseline="0" dirty="0">
              <a:ln>
                <a:noFill/>
              </a:ln>
              <a:solidFill>
                <a:schemeClr val="tx1"/>
              </a:solidFill>
              <a:effectLst/>
              <a:latin typeface="Arial" panose="020B0604020202020204" pitchFamily="34" charset="0"/>
            </a:endParaRPr>
          </a:p>
        </p:txBody>
      </p:sp>
      <p:sp>
        <p:nvSpPr>
          <p:cNvPr id="10" name="Rectangle 3">
            <a:extLst>
              <a:ext uri="{FF2B5EF4-FFF2-40B4-BE49-F238E27FC236}">
                <a16:creationId xmlns:a16="http://schemas.microsoft.com/office/drawing/2014/main" id="{6F419F35-4060-E28C-0F4D-5FEADF4944B2}"/>
              </a:ext>
            </a:extLst>
          </p:cNvPr>
          <p:cNvSpPr>
            <a:spLocks noChangeArrowheads="1"/>
          </p:cNvSpPr>
          <p:nvPr/>
        </p:nvSpPr>
        <p:spPr bwMode="auto">
          <a:xfrm>
            <a:off x="795867" y="1112007"/>
            <a:ext cx="8587316" cy="523220"/>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b="1"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【2025一模】只要</a:t>
            </a:r>
            <a:r>
              <a:rPr kumimoji="0" lang="zh-CN" altLang="zh-CN" b="1" i="0" u="sng"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有了相关法律法规</a:t>
            </a:r>
            <a:r>
              <a:rPr kumimoji="0" lang="zh-CN" altLang="zh-CN" sz="2800" b="1"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A</a:t>
            </a:r>
            <a:r>
              <a:rPr kumimoji="0" lang="zh-CN" altLang="zh-CN" b="1"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a:t>
            </a:r>
            <a:r>
              <a:rPr kumimoji="0" lang="zh-CN" altLang="zh-CN" b="1" i="0" u="sng"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国产AI 就能更好地为我们服务了</a:t>
            </a:r>
            <a:r>
              <a:rPr kumimoji="0" lang="zh-CN" altLang="zh-CN" sz="2800" b="1"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B</a:t>
            </a:r>
            <a:r>
              <a:rPr kumimoji="0" lang="zh-CN" altLang="zh-CN" b="1"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a:t>
            </a:r>
            <a:endParaRPr kumimoji="0" lang="zh-CN" altLang="zh-CN" sz="2800" b="0" i="0" u="none" strike="noStrike" cap="none" normalizeH="0" baseline="0" dirty="0">
              <a:ln>
                <a:noFill/>
              </a:ln>
              <a:solidFill>
                <a:schemeClr val="tx1"/>
              </a:solidFill>
              <a:effectLst/>
            </a:endParaRPr>
          </a:p>
        </p:txBody>
      </p:sp>
      <p:sp>
        <p:nvSpPr>
          <p:cNvPr id="11" name="Rectangle 5">
            <a:extLst>
              <a:ext uri="{FF2B5EF4-FFF2-40B4-BE49-F238E27FC236}">
                <a16:creationId xmlns:a16="http://schemas.microsoft.com/office/drawing/2014/main" id="{34433DAD-9428-5C1E-240E-BA0CF652FD41}"/>
              </a:ext>
            </a:extLst>
          </p:cNvPr>
          <p:cNvSpPr>
            <a:spLocks noChangeArrowheads="1"/>
          </p:cNvSpPr>
          <p:nvPr/>
        </p:nvSpPr>
        <p:spPr bwMode="auto">
          <a:xfrm>
            <a:off x="795867" y="1550221"/>
            <a:ext cx="8587316" cy="1015663"/>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答案：(1)观点片面。(1 分)</a:t>
            </a:r>
            <a:endParaRPr kumimoji="0" lang="zh-CN" altLang="zh-CN" sz="3200" b="0" i="0" u="none" strike="noStrike" cap="none" normalizeH="0" baseline="0" dirty="0">
              <a:ln>
                <a:noFill/>
              </a:ln>
              <a:solidFill>
                <a:schemeClr val="tx1"/>
              </a:solidFill>
              <a:effectLst/>
            </a:endParaRPr>
          </a:p>
          <a:p>
            <a:pPr lvl="0" eaLnBrk="0" fontAlgn="base" hangingPunct="0">
              <a:spcBef>
                <a:spcPct val="0"/>
              </a:spcBef>
              <a:spcAft>
                <a:spcPct val="0"/>
              </a:spcAft>
            </a:pPr>
            <a:r>
              <a:rPr kumimoji="0" lang="zh-CN" altLang="zh-CN" sz="2000" b="0" i="0" u="sng" strike="noStrike" cap="none" normalizeH="0" baseline="0" dirty="0">
                <a:ln>
                  <a:noFill/>
                </a:ln>
                <a:solidFill>
                  <a:schemeClr val="tx1"/>
                </a:solidFill>
                <a:effectLst/>
                <a:latin typeface="DengXian" panose="02010600030101010101" pitchFamily="2" charset="-122"/>
                <a:ea typeface="宋体" panose="02010600030101010101" pitchFamily="2" charset="-122"/>
                <a:cs typeface="Times New Roman" panose="02020603050405020304" pitchFamily="18" charset="0"/>
              </a:rPr>
              <a:t>(2)</a:t>
            </a:r>
            <a:r>
              <a:rPr kumimoji="0" lang="zh-CN" altLang="zh-CN" sz="2000" b="0" i="0" u="sng" strike="noStrike" cap="none" normalizeH="0" baseline="0" dirty="0">
                <a:ln>
                  <a:noFill/>
                </a:ln>
                <a:solidFill>
                  <a:srgbClr val="FF0000"/>
                </a:solidFill>
                <a:effectLst/>
                <a:latin typeface="DengXian" panose="02010600030101010101" pitchFamily="2" charset="-122"/>
                <a:ea typeface="宋体" panose="02010600030101010101" pitchFamily="2" charset="-122"/>
                <a:cs typeface="Times New Roman" panose="02020603050405020304" pitchFamily="18" charset="0"/>
              </a:rPr>
              <a:t>建立相关法律法规确实</a:t>
            </a:r>
            <a:r>
              <a:rPr lang="zh-CN" altLang="en-US" sz="2000" u="sng" dirty="0">
                <a:solidFill>
                  <a:srgbClr val="FF0000"/>
                </a:solidFill>
                <a:latin typeface="DengXian" panose="02010600030101010101" pitchFamily="2" charset="-122"/>
                <a:ea typeface="宋体" panose="02010600030101010101" pitchFamily="2" charset="-122"/>
                <a:cs typeface="Times New Roman" panose="02020603050405020304" pitchFamily="18" charset="0"/>
              </a:rPr>
              <a:t>有利于</a:t>
            </a:r>
            <a:r>
              <a:rPr kumimoji="0" lang="zh-CN" altLang="zh-CN" sz="2000" b="0" i="0" u="sng" strike="noStrike" cap="none" normalizeH="0" baseline="0" dirty="0">
                <a:ln>
                  <a:noFill/>
                </a:ln>
                <a:solidFill>
                  <a:srgbClr val="FF0000"/>
                </a:solidFill>
                <a:effectLst/>
                <a:latin typeface="DengXian" panose="02010600030101010101" pitchFamily="2" charset="-122"/>
                <a:ea typeface="宋体" panose="02010600030101010101" pitchFamily="2" charset="-122"/>
                <a:cs typeface="Times New Roman" panose="02020603050405020304" pitchFamily="18" charset="0"/>
              </a:rPr>
              <a:t>为规范运用 AI 技术提供</a:t>
            </a:r>
            <a:r>
              <a:rPr kumimoji="0" lang="zh-CN" altLang="zh-CN" sz="2000" b="1" i="0" u="sng" strike="noStrike" cap="none" normalizeH="0" baseline="0" dirty="0">
                <a:ln>
                  <a:noFill/>
                </a:ln>
                <a:solidFill>
                  <a:srgbClr val="FF0000"/>
                </a:solidFill>
                <a:effectLst/>
                <a:latin typeface="DengXian" panose="02010600030101010101" pitchFamily="2" charset="-122"/>
                <a:ea typeface="宋体" panose="02010600030101010101" pitchFamily="2" charset="-122"/>
                <a:cs typeface="Times New Roman" panose="02020603050405020304" pitchFamily="18" charset="0"/>
              </a:rPr>
              <a:t>法律依据/</a:t>
            </a:r>
            <a:r>
              <a:rPr kumimoji="0" lang="zh-CN" altLang="en-US" sz="2000" b="1" i="0" u="sng" strike="noStrike" cap="none" normalizeH="0" baseline="0" dirty="0">
                <a:ln>
                  <a:noFill/>
                </a:ln>
                <a:solidFill>
                  <a:srgbClr val="FF0000"/>
                </a:solidFill>
                <a:effectLst/>
                <a:latin typeface="DengXian" panose="02010600030101010101" pitchFamily="2" charset="-122"/>
                <a:ea typeface="宋体" panose="02010600030101010101" pitchFamily="2" charset="-122"/>
                <a:cs typeface="Times New Roman" panose="02020603050405020304" pitchFamily="18" charset="0"/>
              </a:rPr>
              <a:t>实现</a:t>
            </a:r>
            <a:r>
              <a:rPr kumimoji="0" lang="zh-CN" altLang="zh-CN" sz="2000" b="1" i="0" u="sng" strike="noStrike" cap="none" normalizeH="0" baseline="0" dirty="0">
                <a:ln>
                  <a:noFill/>
                </a:ln>
                <a:solidFill>
                  <a:srgbClr val="FF0000"/>
                </a:solidFill>
                <a:effectLst/>
                <a:latin typeface="DengXian" panose="02010600030101010101" pitchFamily="2" charset="-122"/>
                <a:ea typeface="宋体" panose="02010600030101010101" pitchFamily="2" charset="-122"/>
                <a:cs typeface="Times New Roman" panose="02020603050405020304" pitchFamily="18" charset="0"/>
              </a:rPr>
              <a:t>良法之治/科学立法/法律的规范作用/法治的保障作用(1 分)</a:t>
            </a:r>
            <a:endParaRPr kumimoji="0" lang="zh-CN" altLang="zh-CN" sz="3200" b="0" i="0" u="none" strike="noStrike" cap="none" normalizeH="0" baseline="0" dirty="0">
              <a:ln>
                <a:noFill/>
              </a:ln>
              <a:solidFill>
                <a:srgbClr val="FF0000"/>
              </a:solidFill>
              <a:effectLst/>
            </a:endParaRPr>
          </a:p>
        </p:txBody>
      </p:sp>
      <p:sp>
        <p:nvSpPr>
          <p:cNvPr id="15" name="文本框 14">
            <a:extLst>
              <a:ext uri="{FF2B5EF4-FFF2-40B4-BE49-F238E27FC236}">
                <a16:creationId xmlns:a16="http://schemas.microsoft.com/office/drawing/2014/main" id="{2ADD3959-AE7F-C98B-426F-A6DCE496D245}"/>
              </a:ext>
            </a:extLst>
          </p:cNvPr>
          <p:cNvSpPr txBox="1"/>
          <p:nvPr/>
        </p:nvSpPr>
        <p:spPr>
          <a:xfrm>
            <a:off x="795867" y="2744879"/>
            <a:ext cx="11108268" cy="3785652"/>
          </a:xfrm>
          <a:prstGeom prst="rect">
            <a:avLst/>
          </a:prstGeom>
          <a:solidFill>
            <a:schemeClr val="bg1"/>
          </a:solidFill>
        </p:spPr>
        <p:txBody>
          <a:bodyPr wrap="square">
            <a:spAutoFit/>
          </a:bodyPr>
          <a:lstStyle/>
          <a:p>
            <a:pPr indent="271780" algn="just"/>
            <a:r>
              <a:rPr lang="zh-CN" altLang="zh-CN" sz="2400" b="1" kern="100" dirty="0">
                <a:effectLst/>
                <a:latin typeface="PingFang SC" panose="020B0400000000000000" pitchFamily="34" charset="-122"/>
                <a:ea typeface="PingFang SC" panose="020B0400000000000000" pitchFamily="34" charset="-122"/>
                <a:cs typeface="Times New Roman" panose="02020603050405020304" pitchFamily="18" charset="0"/>
              </a:rPr>
              <a:t>完成下面观点中的 “</a:t>
            </a:r>
            <a:r>
              <a:rPr lang="en-US" altLang="zh-CN" sz="2400" b="1" kern="100" dirty="0">
                <a:effectLst/>
                <a:latin typeface="PingFang SC" panose="020B0400000000000000" pitchFamily="34" charset="-122"/>
                <a:ea typeface="PingFang SC" panose="020B0400000000000000" pitchFamily="34" charset="-122"/>
                <a:cs typeface="Times New Roman" panose="02020603050405020304" pitchFamily="18" charset="0"/>
              </a:rPr>
              <a:t> A </a:t>
            </a:r>
            <a:r>
              <a:rPr lang="zh-CN" altLang="zh-CN" sz="2400" b="1" kern="100" dirty="0">
                <a:effectLst/>
                <a:latin typeface="PingFang SC" panose="020B0400000000000000" pitchFamily="34" charset="-122"/>
                <a:ea typeface="PingFang SC" panose="020B0400000000000000" pitchFamily="34" charset="-122"/>
                <a:cs typeface="Times New Roman" panose="02020603050405020304" pitchFamily="18" charset="0"/>
              </a:rPr>
              <a:t>的可取之处</a:t>
            </a:r>
            <a:r>
              <a:rPr lang="en-US" altLang="zh-CN" sz="2400" b="1"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2400" b="1" kern="100" dirty="0">
                <a:effectLst/>
                <a:latin typeface="PingFang SC" panose="020B0400000000000000" pitchFamily="34" charset="-122"/>
                <a:ea typeface="PingFang SC" panose="020B0400000000000000" pitchFamily="34" charset="-122"/>
                <a:cs typeface="Times New Roman" panose="02020603050405020304" pitchFamily="18" charset="0"/>
              </a:rPr>
              <a:t>解释” ：</a:t>
            </a:r>
            <a:endParaRPr lang="zh-CN" altLang="zh-CN" sz="2400"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r>
              <a:rPr lang="zh-CN"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en-US"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rPr>
              <a:t>2025</a:t>
            </a:r>
            <a:r>
              <a:rPr lang="zh-CN"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rPr>
              <a:t>新课结束】只要加大科研经费的投入力度，就能实现高水平科技自立自强。</a:t>
            </a:r>
            <a:endParaRPr lang="zh-CN" altLang="zh-CN" sz="1800"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r>
              <a:rPr lang="en-US"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rPr>
              <a:t> </a:t>
            </a:r>
            <a:endParaRPr lang="zh-CN" altLang="zh-CN" sz="1800"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r>
              <a:rPr lang="en-US"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rPr>
              <a:t> </a:t>
            </a:r>
            <a:endParaRPr lang="zh-CN" altLang="zh-CN" sz="1800"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r>
              <a:rPr lang="zh-CN"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rPr>
              <a:t>【考</a:t>
            </a:r>
            <a:r>
              <a:rPr lang="en-US"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rPr>
              <a:t>19+20+28</a:t>
            </a:r>
            <a:r>
              <a:rPr lang="zh-CN"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rPr>
              <a:t>】只要有了保护未成年人的法律，就能保障未成年人的健康成长。</a:t>
            </a:r>
            <a:endParaRPr lang="zh-CN" altLang="zh-CN" sz="1800"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r>
              <a:rPr lang="en-US"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rPr>
              <a:t> </a:t>
            </a:r>
            <a:endParaRPr lang="zh-CN" altLang="zh-CN" sz="1800"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r>
              <a:rPr lang="en-US"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rPr>
              <a:t> </a:t>
            </a:r>
            <a:endParaRPr lang="zh-CN" altLang="zh-CN" sz="1800"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r>
              <a:rPr lang="zh-CN"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en-US"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rPr>
              <a:t>2023</a:t>
            </a:r>
            <a:r>
              <a:rPr lang="zh-CN"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rPr>
              <a:t>新课结束外】只要有了科技的保驾护航，中国梦就一定能实现。</a:t>
            </a:r>
            <a:endParaRPr lang="zh-CN" altLang="zh-CN" sz="1800"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r>
              <a:rPr lang="en-US" altLang="zh-CN" sz="1800" kern="100" dirty="0">
                <a:effectLst/>
                <a:latin typeface="PingFang SC" panose="020B0400000000000000" pitchFamily="34" charset="-122"/>
                <a:ea typeface="PingFang SC" panose="020B0400000000000000" pitchFamily="34" charset="-122"/>
                <a:cs typeface="Times New Roman" panose="02020603050405020304" pitchFamily="18" charset="0"/>
              </a:rPr>
              <a:t> </a:t>
            </a:r>
            <a:endParaRPr lang="zh-CN" altLang="zh-CN" sz="1800"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r>
              <a:rPr lang="en-US" altLang="zh-CN" sz="1800" kern="100" dirty="0">
                <a:effectLst/>
                <a:latin typeface="PingFang SC" panose="020B0400000000000000" pitchFamily="34" charset="-122"/>
                <a:ea typeface="PingFang SC" panose="020B0400000000000000" pitchFamily="34" charset="-122"/>
                <a:cs typeface="Times New Roman" panose="02020603050405020304" pitchFamily="18" charset="0"/>
              </a:rPr>
              <a:t> </a:t>
            </a:r>
            <a:endParaRPr lang="zh-CN" altLang="zh-CN" sz="1800"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r>
              <a:rPr lang="zh-CN"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en-US"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rPr>
              <a:t>2022</a:t>
            </a:r>
            <a:r>
              <a:rPr lang="zh-CN"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rPr>
              <a:t>中考】有了法院开出的指导令判决，就能做好家庭教育，促进未成年人健康成长。</a:t>
            </a:r>
            <a:endParaRPr lang="en-US" altLang="zh-CN" sz="1800" b="1"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endParaRPr lang="en-US" altLang="zh-CN" b="1" kern="100" dirty="0">
              <a:latin typeface="PingFang SC" panose="020B0400000000000000" pitchFamily="34" charset="-122"/>
              <a:ea typeface="PingFang SC" panose="020B0400000000000000" pitchFamily="34" charset="-122"/>
              <a:cs typeface="Times New Roman" panose="02020603050405020304" pitchFamily="18" charset="0"/>
            </a:endParaRPr>
          </a:p>
          <a:p>
            <a:pPr algn="just"/>
            <a:endParaRPr lang="en-US" altLang="zh-CN" sz="1800" b="1" kern="100" dirty="0">
              <a:effectLst/>
              <a:latin typeface="DengXian" panose="02010600030101010101" pitchFamily="2" charset="-122"/>
              <a:ea typeface="宋体" panose="0201060003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9C5D1E28-61E4-DECC-CA2B-984AA8E045B5}"/>
              </a:ext>
            </a:extLst>
          </p:cNvPr>
          <p:cNvSpPr txBox="1"/>
          <p:nvPr/>
        </p:nvSpPr>
        <p:spPr>
          <a:xfrm>
            <a:off x="795868" y="3475037"/>
            <a:ext cx="9804400" cy="400110"/>
          </a:xfrm>
          <a:prstGeom prst="rect">
            <a:avLst/>
          </a:prstGeom>
          <a:noFill/>
        </p:spPr>
        <p:txBody>
          <a:bodyPr wrap="square">
            <a:spAutoFit/>
          </a:bodyPr>
          <a:lstStyle/>
          <a:p>
            <a:r>
              <a:rPr lang="zh-CN" altLang="zh-CN" sz="2000" b="1"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加大科研经费的投入力度有利于为</a:t>
            </a:r>
            <a:r>
              <a:rPr lang="zh-CN" altLang="en-US" sz="2000" b="1"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实现高水平</a:t>
            </a:r>
            <a:r>
              <a:rPr lang="zh-CN" altLang="zh-CN" sz="2000" b="1"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科技自立自强提供强大</a:t>
            </a:r>
            <a:r>
              <a:rPr lang="zh-CN" altLang="en-US" sz="2000" b="1"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的</a:t>
            </a:r>
            <a:r>
              <a:rPr lang="zh-CN" altLang="zh-CN" sz="2000" b="1" u="sng"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物质支撑</a:t>
            </a:r>
            <a:r>
              <a:rPr lang="en-US" altLang="zh-CN" sz="2000" b="1" u="sng"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en-US" sz="2000" b="1" u="sng"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基础</a:t>
            </a:r>
            <a:r>
              <a:rPr lang="zh-CN" altLang="zh-CN" sz="2000" b="1"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2000" b="1" dirty="0">
                <a:solidFill>
                  <a:srgbClr val="00B0F0"/>
                </a:solidFill>
                <a:effectLst/>
                <a:latin typeface="PingFang SC" panose="020B0400000000000000" pitchFamily="34" charset="-122"/>
                <a:ea typeface="PingFang SC" panose="020B0400000000000000" pitchFamily="34" charset="-122"/>
              </a:rPr>
              <a:t> </a:t>
            </a:r>
            <a:endParaRPr lang="zh-CN" altLang="en-US" sz="2000" b="1" dirty="0">
              <a:solidFill>
                <a:srgbClr val="00B0F0"/>
              </a:solidFill>
              <a:latin typeface="PingFang SC" panose="020B0400000000000000" pitchFamily="34" charset="-122"/>
              <a:ea typeface="PingFang SC" panose="020B0400000000000000" pitchFamily="34" charset="-122"/>
            </a:endParaRPr>
          </a:p>
        </p:txBody>
      </p:sp>
      <p:sp>
        <p:nvSpPr>
          <p:cNvPr id="4" name="文本框 3">
            <a:extLst>
              <a:ext uri="{FF2B5EF4-FFF2-40B4-BE49-F238E27FC236}">
                <a16:creationId xmlns:a16="http://schemas.microsoft.com/office/drawing/2014/main" id="{DF3ACDDB-39CE-CECA-AEE9-8CD24ED82B65}"/>
              </a:ext>
            </a:extLst>
          </p:cNvPr>
          <p:cNvSpPr txBox="1"/>
          <p:nvPr/>
        </p:nvSpPr>
        <p:spPr>
          <a:xfrm>
            <a:off x="997016" y="5123113"/>
            <a:ext cx="7587159" cy="369332"/>
          </a:xfrm>
          <a:prstGeom prst="rect">
            <a:avLst/>
          </a:prstGeom>
          <a:noFill/>
        </p:spPr>
        <p:txBody>
          <a:bodyPr wrap="square">
            <a:spAutoFit/>
          </a:bodyPr>
          <a:lstStyle/>
          <a:p>
            <a:r>
              <a:rPr lang="zh-CN" altLang="zh-CN" sz="1800" b="1" u="sng" kern="1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科技创新能</a:t>
            </a:r>
            <a:r>
              <a:rPr lang="zh-CN" altLang="zh-CN" sz="1800" b="1" kern="1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力已经成为综合国力竞争的决定性因素。</a:t>
            </a:r>
            <a:r>
              <a:rPr lang="zh-CN" altLang="zh-CN" sz="1800" b="1" u="sng" kern="1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科技</a:t>
            </a:r>
            <a:r>
              <a:rPr lang="zh-CN" altLang="zh-CN" sz="1800" b="1" kern="1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是第一生产力。</a:t>
            </a:r>
            <a:endParaRPr lang="zh-CN" altLang="zh-CN" sz="1800" kern="1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endParaRPr>
          </a:p>
        </p:txBody>
      </p:sp>
      <p:sp>
        <p:nvSpPr>
          <p:cNvPr id="13" name="文本框 12">
            <a:extLst>
              <a:ext uri="{FF2B5EF4-FFF2-40B4-BE49-F238E27FC236}">
                <a16:creationId xmlns:a16="http://schemas.microsoft.com/office/drawing/2014/main" id="{A85E9AAB-91AF-F3F4-B991-C1CB146123B1}"/>
              </a:ext>
            </a:extLst>
          </p:cNvPr>
          <p:cNvSpPr txBox="1"/>
          <p:nvPr/>
        </p:nvSpPr>
        <p:spPr>
          <a:xfrm>
            <a:off x="896442" y="5985800"/>
            <a:ext cx="10907118" cy="369332"/>
          </a:xfrm>
          <a:prstGeom prst="rect">
            <a:avLst/>
          </a:prstGeom>
          <a:noFill/>
        </p:spPr>
        <p:txBody>
          <a:bodyPr wrap="square">
            <a:spAutoFit/>
          </a:bodyPr>
          <a:lstStyle/>
          <a:p>
            <a:pPr marL="666750" indent="-666750" algn="just"/>
            <a:r>
              <a:rPr lang="zh-CN" altLang="zh-CN" sz="1800" b="1" kern="1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法院开出指导令，体现了司法机关的</a:t>
            </a:r>
            <a:r>
              <a:rPr lang="zh-CN" altLang="zh-CN" sz="1800" b="1" u="sng" kern="1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公正司法和司法保护</a:t>
            </a:r>
            <a:r>
              <a:rPr lang="zh-CN" altLang="zh-CN" sz="1800" b="1" kern="1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，有利于做好家</a:t>
            </a:r>
            <a:r>
              <a:rPr lang="zh-CN" altLang="zh-CN" sz="1800" b="1"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庭教育，促进未成年人健康成长。</a:t>
            </a:r>
            <a:r>
              <a:rPr lang="zh-CN" altLang="zh-CN" b="1" dirty="0">
                <a:solidFill>
                  <a:srgbClr val="00B0F0"/>
                </a:solidFill>
                <a:effectLst/>
                <a:latin typeface="PingFang SC" panose="020B0400000000000000" pitchFamily="34" charset="-122"/>
                <a:ea typeface="PingFang SC" panose="020B0400000000000000" pitchFamily="34" charset="-122"/>
              </a:rPr>
              <a:t> </a:t>
            </a:r>
            <a:endParaRPr lang="zh-CN" altLang="en-US" b="1" dirty="0">
              <a:solidFill>
                <a:srgbClr val="00B0F0"/>
              </a:solidFill>
              <a:latin typeface="PingFang SC" panose="020B0400000000000000" pitchFamily="34" charset="-122"/>
              <a:ea typeface="PingFang SC" panose="020B0400000000000000" pitchFamily="34" charset="-122"/>
            </a:endParaRPr>
          </a:p>
        </p:txBody>
      </p:sp>
      <p:sp>
        <p:nvSpPr>
          <p:cNvPr id="14" name="文本框 13">
            <a:extLst>
              <a:ext uri="{FF2B5EF4-FFF2-40B4-BE49-F238E27FC236}">
                <a16:creationId xmlns:a16="http://schemas.microsoft.com/office/drawing/2014/main" id="{F0847930-568C-4FAA-119B-B32B6E23A4F5}"/>
              </a:ext>
            </a:extLst>
          </p:cNvPr>
          <p:cNvSpPr txBox="1"/>
          <p:nvPr/>
        </p:nvSpPr>
        <p:spPr>
          <a:xfrm>
            <a:off x="710175" y="4330308"/>
            <a:ext cx="11481825" cy="400110"/>
          </a:xfrm>
          <a:prstGeom prst="rect">
            <a:avLst/>
          </a:prstGeom>
          <a:noFill/>
        </p:spPr>
        <p:txBody>
          <a:bodyPr wrap="square">
            <a:spAutoFit/>
          </a:bodyPr>
          <a:lstStyle/>
          <a:p>
            <a:r>
              <a:rPr lang="zh-CN" altLang="en-US" sz="2000" b="1" dirty="0">
                <a:solidFill>
                  <a:srgbClr val="FF0000"/>
                </a:solidFill>
                <a:effectLst/>
                <a:latin typeface="PingFang SC" panose="020B0400000000000000" pitchFamily="34" charset="-122"/>
                <a:ea typeface="PingFang SC" panose="020B0400000000000000" pitchFamily="34" charset="-122"/>
                <a:cs typeface="Times New Roman" panose="02020603050405020304" pitchFamily="18" charset="0"/>
              </a:rPr>
              <a:t>有了保护未成年人的法律</a:t>
            </a:r>
            <a:r>
              <a:rPr lang="zh-CN" altLang="zh-CN" sz="2000" b="1" dirty="0">
                <a:solidFill>
                  <a:srgbClr val="FF0000"/>
                </a:solidFill>
                <a:effectLst/>
                <a:latin typeface="PingFang SC" panose="020B0400000000000000" pitchFamily="34" charset="-122"/>
                <a:ea typeface="PingFang SC" panose="020B0400000000000000" pitchFamily="34" charset="-122"/>
                <a:cs typeface="Times New Roman" panose="02020603050405020304" pitchFamily="18" charset="0"/>
              </a:rPr>
              <a:t>有利于为</a:t>
            </a:r>
            <a:r>
              <a:rPr lang="zh-CN" altLang="en-US" sz="2000" b="1" dirty="0">
                <a:solidFill>
                  <a:srgbClr val="FF0000"/>
                </a:solidFill>
                <a:effectLst/>
                <a:latin typeface="PingFang SC" panose="020B0400000000000000" pitchFamily="34" charset="-122"/>
                <a:ea typeface="PingFang SC" panose="020B0400000000000000" pitchFamily="34" charset="-122"/>
                <a:cs typeface="Times New Roman" panose="02020603050405020304" pitchFamily="18" charset="0"/>
              </a:rPr>
              <a:t>保障未成年人健康成长提供</a:t>
            </a:r>
            <a:r>
              <a:rPr lang="zh-CN" altLang="en-US" sz="2000" b="1" u="sng" dirty="0">
                <a:solidFill>
                  <a:srgbClr val="FF0000"/>
                </a:solidFill>
                <a:effectLst/>
                <a:latin typeface="PingFang SC" panose="020B0400000000000000" pitchFamily="34" charset="-122"/>
                <a:ea typeface="PingFang SC" panose="020B0400000000000000" pitchFamily="34" charset="-122"/>
                <a:cs typeface="Times New Roman" panose="02020603050405020304" pitchFamily="18" charset="0"/>
              </a:rPr>
              <a:t>法律依据、实现良法之治、科学立法</a:t>
            </a:r>
            <a:r>
              <a:rPr lang="zh-CN" altLang="zh-CN" sz="2000" b="1" dirty="0">
                <a:solidFill>
                  <a:srgbClr val="FF0000"/>
                </a:solidFill>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2000" b="1" dirty="0">
                <a:solidFill>
                  <a:srgbClr val="FF0000"/>
                </a:solidFill>
                <a:effectLst/>
                <a:latin typeface="PingFang SC" panose="020B0400000000000000" pitchFamily="34" charset="-122"/>
                <a:ea typeface="PingFang SC" panose="020B0400000000000000" pitchFamily="34" charset="-122"/>
              </a:rPr>
              <a:t> </a:t>
            </a:r>
            <a:endParaRPr lang="zh-CN" altLang="en-US" sz="2000" b="1" dirty="0">
              <a:solidFill>
                <a:srgbClr val="FF0000"/>
              </a:solidFill>
              <a:latin typeface="PingFang SC" panose="020B0400000000000000" pitchFamily="34" charset="-122"/>
              <a:ea typeface="PingFang SC" panose="020B0400000000000000" pitchFamily="34" charset="-122"/>
            </a:endParaRPr>
          </a:p>
        </p:txBody>
      </p:sp>
    </p:spTree>
    <p:extLst>
      <p:ext uri="{BB962C8B-B14F-4D97-AF65-F5344CB8AC3E}">
        <p14:creationId xmlns:p14="http://schemas.microsoft.com/office/powerpoint/2010/main" val="1813248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p:bldP spid="4"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C0A6F17C-BA8F-4CC2-7EDA-2EE37F001320}"/>
              </a:ext>
            </a:extLst>
          </p:cNvPr>
          <p:cNvPicPr>
            <a:picLocks noChangeAspect="1"/>
          </p:cNvPicPr>
          <p:nvPr/>
        </p:nvPicPr>
        <p:blipFill>
          <a:blip r:embed="rId2"/>
          <a:stretch>
            <a:fillRect/>
          </a:stretch>
        </p:blipFill>
        <p:spPr>
          <a:xfrm>
            <a:off x="0" y="35727"/>
            <a:ext cx="12192000" cy="6861944"/>
          </a:xfrm>
          <a:prstGeom prst="rect">
            <a:avLst/>
          </a:prstGeom>
        </p:spPr>
      </p:pic>
      <p:sp>
        <p:nvSpPr>
          <p:cNvPr id="4" name="Rectangle 4">
            <a:extLst>
              <a:ext uri="{FF2B5EF4-FFF2-40B4-BE49-F238E27FC236}">
                <a16:creationId xmlns:a16="http://schemas.microsoft.com/office/drawing/2014/main" id="{8B8A6F42-3A63-BCAA-440F-E9E71C59E42D}"/>
              </a:ext>
            </a:extLst>
          </p:cNvPr>
          <p:cNvSpPr>
            <a:spLocks noChangeArrowheads="1"/>
          </p:cNvSpPr>
          <p:nvPr/>
        </p:nvSpPr>
        <p:spPr bwMode="auto">
          <a:xfrm>
            <a:off x="386321" y="2590070"/>
            <a:ext cx="6035627" cy="461665"/>
          </a:xfrm>
          <a:prstGeom prst="rect">
            <a:avLst/>
          </a:prstGeom>
          <a:solidFill>
            <a:schemeClr val="bg1"/>
          </a:solid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zh-CN" altLang="zh-CN" sz="2400" b="1" i="0" u="none" strike="noStrike" cap="none" normalizeH="0" baseline="0" dirty="0">
                <a:ln>
                  <a:noFill/>
                </a:ln>
                <a:solidFill>
                  <a:schemeClr val="tx1"/>
                </a:solidFill>
                <a:effectLst/>
                <a:latin typeface="PingFang SC" panose="020B0400000000000000" pitchFamily="34" charset="-122"/>
                <a:ea typeface="PingFang SC" panose="020B0400000000000000" pitchFamily="34" charset="-122"/>
              </a:rPr>
              <a:t>请你对上述学生的观点进行评析。（10分）</a:t>
            </a:r>
            <a:endParaRPr kumimoji="0" lang="zh-CN" altLang="zh-CN" sz="3600" b="1" i="0" u="none" strike="noStrike" cap="none" normalizeH="0" baseline="0" dirty="0">
              <a:ln>
                <a:noFill/>
              </a:ln>
              <a:solidFill>
                <a:schemeClr val="tx1"/>
              </a:solidFill>
              <a:effectLst/>
              <a:latin typeface="PingFang SC" panose="020B0400000000000000" pitchFamily="34" charset="-122"/>
              <a:ea typeface="PingFang SC" panose="020B0400000000000000" pitchFamily="34" charset="-122"/>
            </a:endParaRPr>
          </a:p>
        </p:txBody>
      </p:sp>
      <p:sp>
        <p:nvSpPr>
          <p:cNvPr id="7" name="文本框 6">
            <a:extLst>
              <a:ext uri="{FF2B5EF4-FFF2-40B4-BE49-F238E27FC236}">
                <a16:creationId xmlns:a16="http://schemas.microsoft.com/office/drawing/2014/main" id="{801238EA-2B3D-D924-5C2E-58331C57B23F}"/>
              </a:ext>
            </a:extLst>
          </p:cNvPr>
          <p:cNvSpPr txBox="1"/>
          <p:nvPr/>
        </p:nvSpPr>
        <p:spPr>
          <a:xfrm>
            <a:off x="386321" y="928683"/>
            <a:ext cx="9807545" cy="707886"/>
          </a:xfrm>
          <a:prstGeom prst="rect">
            <a:avLst/>
          </a:prstGeom>
          <a:solidFill>
            <a:schemeClr val="bg1"/>
          </a:solidFill>
        </p:spPr>
        <p:txBody>
          <a:bodyPr wrap="square">
            <a:spAutoFit/>
          </a:bodyPr>
          <a:lstStyle/>
          <a:p>
            <a:r>
              <a:rPr lang="en-US" altLang="zh-CN" sz="2000" b="0" i="0" u="none" strike="noStrike" dirty="0">
                <a:solidFill>
                  <a:srgbClr val="000000"/>
                </a:solidFill>
                <a:effectLst/>
                <a:latin typeface="PingFangSC" panose="020B0400000000000000" pitchFamily="34" charset="-122"/>
                <a:ea typeface="PingFangSC" panose="020B0400000000000000" pitchFamily="34" charset="-122"/>
              </a:rPr>
              <a:t>10</a:t>
            </a:r>
            <a:r>
              <a:rPr lang="zh-CN" altLang="en-US" sz="2000" b="0" i="0" u="none" strike="noStrike" dirty="0">
                <a:solidFill>
                  <a:srgbClr val="000000"/>
                </a:solidFill>
                <a:effectLst/>
                <a:latin typeface="PingFangSC" panose="020B0400000000000000" pitchFamily="34" charset="-122"/>
                <a:ea typeface="PingFangSC" panose="020B0400000000000000" pitchFamily="34" charset="-122"/>
              </a:rPr>
              <a:t>、目前，我国并没有专门针对人工智能的整体性法律。如果人工智能造成了他人的损害，可以根据</a:t>
            </a:r>
            <a:r>
              <a:rPr lang="en-US" altLang="zh-CN" sz="2000" b="0" i="0" u="none" strike="noStrike" dirty="0">
                <a:solidFill>
                  <a:srgbClr val="000000"/>
                </a:solidFill>
                <a:effectLst/>
                <a:latin typeface="PingFangSC" panose="020B0400000000000000" pitchFamily="34" charset="-122"/>
                <a:ea typeface="PingFangSC" panose="020B0400000000000000" pitchFamily="34" charset="-122"/>
              </a:rPr>
              <a:t>《</a:t>
            </a:r>
            <a:r>
              <a:rPr lang="zh-CN" altLang="en-US" sz="2000" b="0" i="0" u="none" strike="noStrike" dirty="0">
                <a:solidFill>
                  <a:srgbClr val="000000"/>
                </a:solidFill>
                <a:effectLst/>
                <a:latin typeface="PingFangSC" panose="020B0400000000000000" pitchFamily="34" charset="-122"/>
                <a:ea typeface="PingFangSC" panose="020B0400000000000000" pitchFamily="34" charset="-122"/>
              </a:rPr>
              <a:t>中华人民共和国民法典</a:t>
            </a:r>
            <a:r>
              <a:rPr lang="en-US" altLang="zh-CN" sz="2000" b="0" i="0" u="none" strike="noStrike" dirty="0">
                <a:solidFill>
                  <a:srgbClr val="000000"/>
                </a:solidFill>
                <a:effectLst/>
                <a:latin typeface="PingFangSC" panose="020B0400000000000000" pitchFamily="34" charset="-122"/>
                <a:ea typeface="PingFangSC" panose="020B0400000000000000" pitchFamily="34" charset="-122"/>
              </a:rPr>
              <a:t>》</a:t>
            </a:r>
            <a:r>
              <a:rPr lang="zh-CN" altLang="en-US" sz="2000" b="0" i="0" u="none" strike="noStrike" dirty="0">
                <a:solidFill>
                  <a:srgbClr val="000000"/>
                </a:solidFill>
                <a:effectLst/>
                <a:latin typeface="PingFangSC" panose="020B0400000000000000" pitchFamily="34" charset="-122"/>
                <a:ea typeface="PingFangSC" panose="020B0400000000000000" pitchFamily="34" charset="-122"/>
              </a:rPr>
              <a:t>中关于侵权责任的规定来处理。</a:t>
            </a:r>
            <a:endParaRPr lang="en-US" altLang="zh-CN" sz="2000" b="0" i="0" u="none" strike="noStrike" dirty="0">
              <a:solidFill>
                <a:srgbClr val="000000"/>
              </a:solidFill>
              <a:effectLst/>
              <a:latin typeface="PingFangSC" panose="020B0400000000000000" pitchFamily="34" charset="-122"/>
              <a:ea typeface="PingFangSC" panose="020B0400000000000000" pitchFamily="34" charset="-122"/>
            </a:endParaRPr>
          </a:p>
        </p:txBody>
      </p:sp>
      <p:sp>
        <p:nvSpPr>
          <p:cNvPr id="11" name="文本框 10">
            <a:extLst>
              <a:ext uri="{FF2B5EF4-FFF2-40B4-BE49-F238E27FC236}">
                <a16:creationId xmlns:a16="http://schemas.microsoft.com/office/drawing/2014/main" id="{C9E0D0BF-39E4-D0DB-DB8A-ADC24DEF997A}"/>
              </a:ext>
            </a:extLst>
          </p:cNvPr>
          <p:cNvSpPr txBox="1"/>
          <p:nvPr/>
        </p:nvSpPr>
        <p:spPr>
          <a:xfrm>
            <a:off x="387584" y="1698528"/>
            <a:ext cx="9806282" cy="830997"/>
          </a:xfrm>
          <a:prstGeom prst="rect">
            <a:avLst/>
          </a:prstGeom>
          <a:solidFill>
            <a:schemeClr val="bg1"/>
          </a:solidFill>
        </p:spPr>
        <p:txBody>
          <a:bodyPr wrap="square">
            <a:spAutoFit/>
          </a:bodyPr>
          <a:lstStyle/>
          <a:p>
            <a:r>
              <a:rPr lang="zh-CN" altLang="en-US" sz="2400" dirty="0">
                <a:solidFill>
                  <a:srgbClr val="000000"/>
                </a:solidFill>
                <a:latin typeface="PingFangSC" panose="020B0400000000000000" pitchFamily="34" charset="-122"/>
                <a:ea typeface="PingFangSC" panose="020B0400000000000000" pitchFamily="34" charset="-122"/>
              </a:rPr>
              <a:t>有同学说：网络安全事关重大，应尽快制定人工智能专门法律，让此类违法行为承担刑事责任，有了它，就能更好地维护我国的网络安全。</a:t>
            </a:r>
            <a:endParaRPr lang="zh-CN" altLang="en-US" sz="2400" dirty="0"/>
          </a:p>
        </p:txBody>
      </p:sp>
      <p:sp>
        <p:nvSpPr>
          <p:cNvPr id="12" name="文本框 11">
            <a:extLst>
              <a:ext uri="{FF2B5EF4-FFF2-40B4-BE49-F238E27FC236}">
                <a16:creationId xmlns:a16="http://schemas.microsoft.com/office/drawing/2014/main" id="{0D402EAE-3CC7-0177-5B2D-0C25DCDE30E5}"/>
              </a:ext>
            </a:extLst>
          </p:cNvPr>
          <p:cNvSpPr txBox="1"/>
          <p:nvPr/>
        </p:nvSpPr>
        <p:spPr>
          <a:xfrm>
            <a:off x="386322" y="28777"/>
            <a:ext cx="11419356" cy="769441"/>
          </a:xfrm>
          <a:prstGeom prst="rect">
            <a:avLst/>
          </a:prstGeom>
          <a:solidFill>
            <a:srgbClr val="451207"/>
          </a:solidFill>
        </p:spPr>
        <p:txBody>
          <a:bodyPr wrap="square">
            <a:spAutoFit/>
          </a:bodyPr>
          <a:lstStyle/>
          <a:p>
            <a:r>
              <a:rPr lang="zh-CN" altLang="zh-CN"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en-US"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观点</a:t>
            </a:r>
            <a:r>
              <a:rPr lang="en-US" altLang="zh-CN" sz="3200" b="1" dirty="0">
                <a:solidFill>
                  <a:schemeClr val="bg1"/>
                </a:solidFill>
                <a:latin typeface="PingFang SC" panose="020B0400000000000000" pitchFamily="34" charset="-122"/>
                <a:ea typeface="PingFang SC" panose="020B0400000000000000" pitchFamily="34" charset="-122"/>
                <a:cs typeface="Times New Roman" panose="02020603050405020304" pitchFamily="18" charset="0"/>
              </a:rPr>
              <a:t>1</a:t>
            </a:r>
            <a:r>
              <a:rPr lang="zh-CN" altLang="en-US"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 </a:t>
            </a:r>
            <a:r>
              <a:rPr lang="zh-CN" altLang="en-US" sz="3200" b="1" dirty="0">
                <a:solidFill>
                  <a:schemeClr val="bg1"/>
                </a:solidFill>
                <a:latin typeface="PingFang SC" panose="020B0400000000000000" pitchFamily="34" charset="-122"/>
                <a:ea typeface="PingFang SC" panose="020B0400000000000000" pitchFamily="34" charset="-122"/>
                <a:cs typeface="Times New Roman" panose="02020603050405020304" pitchFamily="18" charset="0"/>
              </a:rPr>
              <a:t>、</a:t>
            </a:r>
            <a:r>
              <a:rPr lang="zh-CN" altLang="en-US"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观点</a:t>
            </a:r>
            <a:r>
              <a:rPr lang="en-US" altLang="zh-CN" sz="3200" b="1" dirty="0">
                <a:solidFill>
                  <a:schemeClr val="bg1"/>
                </a:solidFill>
                <a:latin typeface="PingFang SC" panose="020B0400000000000000" pitchFamily="34" charset="-122"/>
                <a:ea typeface="PingFang SC" panose="020B0400000000000000" pitchFamily="34" charset="-122"/>
                <a:cs typeface="Times New Roman" panose="02020603050405020304" pitchFamily="18" charset="0"/>
              </a:rPr>
              <a:t>2</a:t>
            </a:r>
            <a:r>
              <a:rPr lang="zh-CN" altLang="en-US"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、观点</a:t>
            </a:r>
            <a:r>
              <a:rPr lang="en-US" altLang="zh-CN" sz="3200" b="1" dirty="0">
                <a:solidFill>
                  <a:schemeClr val="bg1"/>
                </a:solidFill>
                <a:latin typeface="PingFang SC" panose="020B0400000000000000" pitchFamily="34" charset="-122"/>
                <a:ea typeface="PingFang SC" panose="020B0400000000000000" pitchFamily="34" charset="-122"/>
                <a:cs typeface="Times New Roman" panose="02020603050405020304" pitchFamily="18" charset="0"/>
              </a:rPr>
              <a:t>3</a:t>
            </a:r>
            <a:r>
              <a:rPr lang="en-US" altLang="zh-CN"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en-US"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 </a:t>
            </a:r>
            <a:r>
              <a:rPr lang="zh-CN" altLang="zh-CN" sz="3200" b="1" dirty="0">
                <a:solidFill>
                  <a:schemeClr val="bg1"/>
                </a:solidFill>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en-US" sz="4400" b="1" dirty="0">
                <a:solidFill>
                  <a:srgbClr val="FFFF00"/>
                </a:solidFill>
                <a:effectLst/>
                <a:latin typeface="PingFang SC" panose="020B0400000000000000" pitchFamily="34" charset="-122"/>
                <a:ea typeface="PingFang SC" panose="020B0400000000000000" pitchFamily="34" charset="-122"/>
                <a:cs typeface="Times New Roman" panose="02020603050405020304" pitchFamily="18" charset="0"/>
              </a:rPr>
              <a:t>多层观点</a:t>
            </a:r>
            <a:r>
              <a:rPr lang="zh-CN" altLang="zh-CN" sz="4000" b="1"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评析题</a:t>
            </a:r>
            <a:r>
              <a:rPr lang="zh-CN" altLang="zh-CN" sz="4000" dirty="0">
                <a:solidFill>
                  <a:schemeClr val="bg1"/>
                </a:solidFill>
                <a:effectLst/>
                <a:latin typeface="PingFang SC" panose="020B0400000000000000" pitchFamily="34" charset="-122"/>
                <a:ea typeface="PingFang SC" panose="020B0400000000000000" pitchFamily="34" charset="-122"/>
              </a:rPr>
              <a:t> </a:t>
            </a:r>
            <a:endParaRPr lang="zh-CN" altLang="en-US" sz="3200" dirty="0">
              <a:solidFill>
                <a:schemeClr val="bg1"/>
              </a:solidFill>
              <a:latin typeface="PingFang SC" panose="020B0400000000000000" pitchFamily="34" charset="-122"/>
              <a:ea typeface="PingFang SC" panose="020B0400000000000000" pitchFamily="34" charset="-122"/>
            </a:endParaRPr>
          </a:p>
        </p:txBody>
      </p:sp>
      <p:sp>
        <p:nvSpPr>
          <p:cNvPr id="14" name="可选流程 2">
            <a:extLst>
              <a:ext uri="{FF2B5EF4-FFF2-40B4-BE49-F238E27FC236}">
                <a16:creationId xmlns:a16="http://schemas.microsoft.com/office/drawing/2014/main" id="{0128EA19-E742-C066-E045-2875AA48D175}"/>
              </a:ext>
            </a:extLst>
          </p:cNvPr>
          <p:cNvSpPr>
            <a:spLocks noChangeArrowheads="1"/>
          </p:cNvSpPr>
          <p:nvPr/>
        </p:nvSpPr>
        <p:spPr bwMode="auto">
          <a:xfrm>
            <a:off x="10361936" y="1098364"/>
            <a:ext cx="1442480" cy="1200328"/>
          </a:xfrm>
          <a:prstGeom prst="flowChartAlternateProcess">
            <a:avLst/>
          </a:prstGeom>
          <a:solidFill>
            <a:srgbClr val="FFFFFF"/>
          </a:solidFill>
          <a:ln w="57150">
            <a:solidFill>
              <a:srgbClr val="FF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baseline="0" dirty="0">
                <a:ln>
                  <a:noFill/>
                </a:ln>
                <a:solidFill>
                  <a:srgbClr val="000000"/>
                </a:solidFill>
                <a:effectLst/>
                <a:latin typeface="DengXian" panose="02010600030101010101" pitchFamily="2" charset="-122"/>
                <a:ea typeface="DengXian" panose="02010600030101010101" pitchFamily="2" charset="-122"/>
                <a:cs typeface="Times New Roman" panose="02020603050405020304" pitchFamily="18" charset="0"/>
              </a:rPr>
              <a:t>逐层</a:t>
            </a:r>
            <a:endParaRPr kumimoji="0" lang="en-US" altLang="zh-CN" sz="3200" b="1" i="0" u="none" strike="noStrike" cap="none" normalizeH="0" baseline="0" dirty="0">
              <a:ln>
                <a:noFill/>
              </a:ln>
              <a:solidFill>
                <a:srgbClr val="000000"/>
              </a:solidFill>
              <a:effectLst/>
              <a:latin typeface="DengXian" panose="02010600030101010101" pitchFamily="2" charset="-122"/>
              <a:ea typeface="DengXian"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baseline="0" dirty="0">
                <a:ln>
                  <a:noFill/>
                </a:ln>
                <a:solidFill>
                  <a:srgbClr val="000000"/>
                </a:solidFill>
                <a:effectLst/>
                <a:latin typeface="DengXian" panose="02010600030101010101" pitchFamily="2" charset="-122"/>
                <a:ea typeface="DengXian" panose="02010600030101010101" pitchFamily="2" charset="-122"/>
                <a:cs typeface="Times New Roman" panose="02020603050405020304" pitchFamily="18" charset="0"/>
              </a:rPr>
              <a:t>分析</a:t>
            </a:r>
            <a:endParaRPr kumimoji="0" lang="zh-CN" altLang="zh-CN" sz="6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45742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P spid="12"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1B6FED68-88ED-E2B4-0334-3A0D34A79BEB}"/>
              </a:ext>
            </a:extLst>
          </p:cNvPr>
          <p:cNvSpPr txBox="1"/>
          <p:nvPr/>
        </p:nvSpPr>
        <p:spPr>
          <a:xfrm>
            <a:off x="284289" y="234102"/>
            <a:ext cx="11731700" cy="6001643"/>
          </a:xfrm>
          <a:prstGeom prst="rect">
            <a:avLst/>
          </a:prstGeom>
          <a:solidFill>
            <a:schemeClr val="bg1"/>
          </a:solidFill>
        </p:spPr>
        <p:txBody>
          <a:bodyPr wrap="square">
            <a:spAutoFit/>
          </a:bodyPr>
          <a:lstStyle/>
          <a:p>
            <a:pPr lvl="0">
              <a:tabLst>
                <a:tab pos="198120" algn="l"/>
              </a:tabLst>
            </a:pPr>
            <a:r>
              <a:rPr lang="zh-CN" altLang="en-US" sz="3200" b="1" kern="100" dirty="0">
                <a:latin typeface="PingFang SC" panose="020B0400000000000000" pitchFamily="34" charset="-122"/>
                <a:ea typeface="PingFang SC" panose="020B0400000000000000" pitchFamily="34" charset="-122"/>
                <a:cs typeface="Times New Roman" panose="02020603050405020304" pitchFamily="18" charset="0"/>
              </a:rPr>
              <a:t>观点是片面的</a:t>
            </a:r>
            <a:r>
              <a:rPr lang="en-US" altLang="zh-CN" sz="3200" b="1" kern="100" dirty="0">
                <a:latin typeface="PingFang SC" panose="020B0400000000000000" pitchFamily="34" charset="-122"/>
                <a:ea typeface="PingFang SC" panose="020B0400000000000000" pitchFamily="34" charset="-122"/>
                <a:cs typeface="Times New Roman" panose="02020603050405020304" pitchFamily="18" charset="0"/>
              </a:rPr>
              <a:t>/</a:t>
            </a:r>
            <a:r>
              <a:rPr lang="zh-CN" altLang="en-US" sz="3200" b="1" kern="100" dirty="0">
                <a:latin typeface="PingFang SC" panose="020B0400000000000000" pitchFamily="34" charset="-122"/>
                <a:ea typeface="PingFang SC" panose="020B0400000000000000" pitchFamily="34" charset="-122"/>
                <a:cs typeface="Times New Roman" panose="02020603050405020304" pitchFamily="18" charset="0"/>
              </a:rPr>
              <a:t>错的。（</a:t>
            </a:r>
            <a:r>
              <a:rPr lang="en-US" altLang="zh-CN" sz="3200" b="1" kern="100" dirty="0">
                <a:latin typeface="PingFang SC" panose="020B0400000000000000" pitchFamily="34" charset="-122"/>
                <a:ea typeface="PingFang SC" panose="020B0400000000000000" pitchFamily="34" charset="-122"/>
                <a:cs typeface="Times New Roman" panose="02020603050405020304" pitchFamily="18" charset="0"/>
              </a:rPr>
              <a:t>1</a:t>
            </a:r>
            <a:r>
              <a:rPr lang="zh-CN" altLang="en-US" sz="3200" b="1" kern="100" dirty="0">
                <a:latin typeface="PingFang SC" panose="020B0400000000000000" pitchFamily="34" charset="-122"/>
                <a:ea typeface="PingFang SC" panose="020B0400000000000000" pitchFamily="34" charset="-122"/>
                <a:cs typeface="Times New Roman" panose="02020603050405020304" pitchFamily="18" charset="0"/>
              </a:rPr>
              <a:t>分）</a:t>
            </a:r>
            <a:endParaRPr lang="en-US" altLang="zh-CN" sz="3200" b="1" kern="100" dirty="0">
              <a:latin typeface="PingFang SC" panose="020B0400000000000000" pitchFamily="34" charset="-122"/>
              <a:ea typeface="PingFang SC" panose="020B0400000000000000" pitchFamily="34" charset="-122"/>
              <a:cs typeface="Times New Roman" panose="02020603050405020304" pitchFamily="18" charset="0"/>
            </a:endParaRPr>
          </a:p>
          <a:p>
            <a:pPr>
              <a:tabLst>
                <a:tab pos="198120" algn="l"/>
              </a:tabLst>
            </a:pPr>
            <a:r>
              <a:rPr lang="en-US" altLang="zh-CN"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rPr>
              <a:t>1</a:t>
            </a:r>
            <a:r>
              <a:rPr lang="zh-CN" altLang="en-US"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rPr>
              <a:t>、网络安全是国家安全的重要内容，而国家安全是国家生存与发展的重要前提，是人民幸福安康的前提。（</a:t>
            </a:r>
            <a:r>
              <a:rPr lang="en-US" altLang="zh-CN"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rPr>
              <a:t>1</a:t>
            </a:r>
            <a:r>
              <a:rPr lang="zh-CN" altLang="en-US"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rPr>
              <a:t>分）</a:t>
            </a:r>
            <a:endParaRPr lang="en-US" altLang="zh-CN"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endParaRPr>
          </a:p>
          <a:p>
            <a:pPr>
              <a:tabLst>
                <a:tab pos="198120" algn="l"/>
              </a:tabLst>
            </a:pPr>
            <a:r>
              <a:rPr lang="en-US" altLang="zh-CN"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rPr>
              <a:t>2</a:t>
            </a:r>
            <a:r>
              <a:rPr lang="zh-CN" altLang="en-US"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rPr>
              <a:t>、</a:t>
            </a:r>
            <a:r>
              <a:rPr lang="zh-CN" altLang="zh-CN"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rPr>
              <a:t>违反</a:t>
            </a:r>
            <a:r>
              <a:rPr lang="zh-CN" altLang="en-US"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rPr>
              <a:t>人工智能相关法律</a:t>
            </a:r>
            <a:r>
              <a:rPr lang="zh-CN" altLang="zh-CN"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rPr>
              <a:t>，是属于一般违法行为，承担民事责任或行政责任</a:t>
            </a:r>
            <a:r>
              <a:rPr lang="zh-CN" altLang="en-US"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rPr>
              <a:t>（</a:t>
            </a:r>
            <a:r>
              <a:rPr lang="en-US" altLang="zh-CN"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rPr>
              <a:t>1</a:t>
            </a:r>
            <a:r>
              <a:rPr lang="zh-CN" altLang="en-US"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rPr>
              <a:t>分）</a:t>
            </a:r>
            <a:r>
              <a:rPr lang="zh-CN" altLang="zh-CN"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rPr>
              <a:t>。具有严重社会危害性、触犯刑法</a:t>
            </a:r>
            <a:r>
              <a:rPr lang="zh-CN" altLang="en-US"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rPr>
              <a:t>、应受刑罚处罚</a:t>
            </a:r>
            <a:r>
              <a:rPr lang="zh-CN" altLang="zh-CN"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rPr>
              <a:t>，构成犯罪的，</a:t>
            </a:r>
            <a:r>
              <a:rPr lang="zh-CN" altLang="en-US"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rPr>
              <a:t>才</a:t>
            </a:r>
            <a:r>
              <a:rPr lang="zh-CN" altLang="zh-CN"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rPr>
              <a:t>要承担刑事责任。（</a:t>
            </a:r>
            <a:r>
              <a:rPr lang="en-US" altLang="zh-CN"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rPr>
              <a:t>2</a:t>
            </a:r>
            <a:r>
              <a:rPr lang="zh-CN" altLang="zh-CN"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rPr>
              <a:t>分）</a:t>
            </a:r>
            <a:endParaRPr lang="en-US" altLang="zh-CN"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endParaRPr>
          </a:p>
          <a:p>
            <a:pPr lvl="0">
              <a:tabLst>
                <a:tab pos="198120" algn="l"/>
              </a:tabLst>
            </a:pPr>
            <a:r>
              <a:rPr lang="en-US" altLang="zh-CN" sz="3200" b="1" kern="100" dirty="0">
                <a:latin typeface="PingFang SC" panose="020B0400000000000000" pitchFamily="34" charset="-122"/>
                <a:ea typeface="PingFang SC" panose="020B0400000000000000" pitchFamily="34" charset="-122"/>
                <a:cs typeface="Times New Roman" panose="02020603050405020304" pitchFamily="18" charset="0"/>
              </a:rPr>
              <a:t>3</a:t>
            </a:r>
            <a:r>
              <a:rPr lang="zh-CN" altLang="en-US" sz="3200" b="1" kern="100" dirty="0">
                <a:latin typeface="PingFang SC" panose="020B0400000000000000" pitchFamily="34" charset="-122"/>
                <a:ea typeface="PingFang SC" panose="020B0400000000000000" pitchFamily="34" charset="-122"/>
                <a:cs typeface="Times New Roman" panose="02020603050405020304" pitchFamily="18" charset="0"/>
              </a:rPr>
              <a:t>、尽快制定人工智能专门法律，有利于</a:t>
            </a:r>
            <a:r>
              <a:rPr lang="zh-CN" altLang="zh-CN" sz="3200" b="1" kern="100" dirty="0">
                <a:latin typeface="PingFang SC" panose="020B0400000000000000" pitchFamily="34" charset="-122"/>
                <a:ea typeface="PingFang SC" panose="020B0400000000000000" pitchFamily="34" charset="-122"/>
                <a:cs typeface="Times New Roman" panose="02020603050405020304" pitchFamily="18" charset="0"/>
              </a:rPr>
              <a:t>为维护我国</a:t>
            </a:r>
            <a:r>
              <a:rPr lang="zh-CN" altLang="en-US" sz="3200" b="1" kern="100" dirty="0">
                <a:latin typeface="PingFang SC" panose="020B0400000000000000" pitchFamily="34" charset="-122"/>
                <a:ea typeface="PingFang SC" panose="020B0400000000000000" pitchFamily="34" charset="-122"/>
                <a:cs typeface="Times New Roman" panose="02020603050405020304" pitchFamily="18" charset="0"/>
              </a:rPr>
              <a:t>网络</a:t>
            </a:r>
            <a:r>
              <a:rPr lang="zh-CN" altLang="zh-CN" sz="3200" b="1" kern="100" dirty="0">
                <a:latin typeface="PingFang SC" panose="020B0400000000000000" pitchFamily="34" charset="-122"/>
                <a:ea typeface="PingFang SC" panose="020B0400000000000000" pitchFamily="34" charset="-122"/>
                <a:cs typeface="Times New Roman" panose="02020603050405020304" pitchFamily="18" charset="0"/>
              </a:rPr>
              <a:t>安全提供法律依据</a:t>
            </a:r>
            <a:r>
              <a:rPr lang="zh-CN" altLang="en-US" sz="3200" b="1" kern="100" dirty="0">
                <a:latin typeface="PingFang SC" panose="020B0400000000000000" pitchFamily="34" charset="-122"/>
                <a:ea typeface="PingFang SC" panose="020B0400000000000000" pitchFamily="34" charset="-122"/>
                <a:cs typeface="Times New Roman" panose="02020603050405020304" pitchFamily="18" charset="0"/>
              </a:rPr>
              <a:t>、实现科学立法</a:t>
            </a:r>
            <a:r>
              <a:rPr lang="zh-CN" altLang="zh-CN" sz="3200" b="1" kern="100" dirty="0">
                <a:latin typeface="PingFang SC" panose="020B0400000000000000" pitchFamily="34" charset="-122"/>
                <a:ea typeface="PingFang SC" panose="020B0400000000000000" pitchFamily="34" charset="-122"/>
                <a:cs typeface="Times New Roman" panose="02020603050405020304" pitchFamily="18" charset="0"/>
              </a:rPr>
              <a:t>。（</a:t>
            </a:r>
            <a:r>
              <a:rPr lang="en-US" altLang="zh-CN" sz="3200" b="1" kern="100" dirty="0">
                <a:latin typeface="PingFang SC" panose="020B0400000000000000" pitchFamily="34" charset="-122"/>
                <a:ea typeface="PingFang SC" panose="020B0400000000000000" pitchFamily="34" charset="-122"/>
                <a:cs typeface="Times New Roman" panose="02020603050405020304" pitchFamily="18" charset="0"/>
              </a:rPr>
              <a:t>1</a:t>
            </a:r>
            <a:r>
              <a:rPr lang="zh-CN" altLang="zh-CN" sz="3200" b="1" kern="100" dirty="0">
                <a:latin typeface="PingFang SC" panose="020B0400000000000000" pitchFamily="34" charset="-122"/>
                <a:ea typeface="PingFang SC" panose="020B0400000000000000" pitchFamily="34" charset="-122"/>
                <a:cs typeface="Times New Roman" panose="02020603050405020304" pitchFamily="18" charset="0"/>
              </a:rPr>
              <a:t>分）</a:t>
            </a:r>
            <a:endParaRPr lang="en-US" altLang="zh-CN" sz="3200" b="1" kern="100" dirty="0">
              <a:latin typeface="PingFang SC" panose="020B0400000000000000" pitchFamily="34" charset="-122"/>
              <a:ea typeface="PingFang SC" panose="020B0400000000000000" pitchFamily="34" charset="-122"/>
              <a:cs typeface="Times New Roman" panose="02020603050405020304" pitchFamily="18" charset="0"/>
            </a:endParaRPr>
          </a:p>
          <a:p>
            <a:pPr lvl="0">
              <a:tabLst>
                <a:tab pos="198120" algn="l"/>
              </a:tabLst>
            </a:pPr>
            <a:r>
              <a:rPr lang="zh-CN" altLang="zh-CN"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rPr>
              <a:t>但还需要依靠厉行法治，严格执法，公正司法，全民守法；发挥道德的教化作用</a:t>
            </a:r>
            <a:r>
              <a:rPr lang="zh-CN" altLang="en-US"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rPr>
              <a:t>，德治法治相结合；</a:t>
            </a:r>
            <a:r>
              <a:rPr lang="zh-CN" altLang="zh-CN"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rPr>
              <a:t>企业</a:t>
            </a:r>
            <a:r>
              <a:rPr lang="zh-CN" altLang="en-US"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rPr>
              <a:t>诚信经营、依法经营。公民</a:t>
            </a:r>
            <a:r>
              <a:rPr lang="zh-CN" altLang="zh-CN"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rPr>
              <a:t>树立总体国家安全观，</a:t>
            </a:r>
            <a:r>
              <a:rPr lang="zh-CN" altLang="en-US"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rPr>
              <a:t>维护网络安全</a:t>
            </a:r>
            <a:r>
              <a:rPr lang="zh-CN" altLang="zh-CN"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rPr>
              <a:t>。（</a:t>
            </a:r>
            <a:r>
              <a:rPr lang="en-US" altLang="zh-CN"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rPr>
              <a:t>2</a:t>
            </a:r>
            <a:r>
              <a:rPr lang="zh-CN" altLang="zh-CN"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rPr>
              <a:t>点</a:t>
            </a:r>
            <a:r>
              <a:rPr lang="en-US" altLang="zh-CN"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rPr>
              <a:t>4</a:t>
            </a:r>
            <a:r>
              <a:rPr lang="zh-CN" altLang="zh-CN"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rPr>
              <a:t>分）</a:t>
            </a:r>
            <a:endParaRPr lang="en-US" altLang="zh-CN" sz="3200" b="1" kern="100" dirty="0">
              <a:solidFill>
                <a:srgbClr val="00B0F0"/>
              </a:solidFill>
              <a:latin typeface="PingFang SC" panose="020B0400000000000000" pitchFamily="34" charset="-122"/>
              <a:ea typeface="PingFang SC" panose="020B0400000000000000" pitchFamily="34" charset="-122"/>
              <a:cs typeface="Times New Roman" panose="02020603050405020304" pitchFamily="18" charset="0"/>
            </a:endParaRPr>
          </a:p>
          <a:p>
            <a:pPr lvl="0">
              <a:tabLst>
                <a:tab pos="198120" algn="l"/>
              </a:tabLst>
            </a:pPr>
            <a:r>
              <a:rPr lang="zh-CN" altLang="zh-CN" sz="3200" b="1" kern="100" dirty="0">
                <a:latin typeface="PingFang SC" panose="020B0400000000000000" pitchFamily="34" charset="-122"/>
                <a:ea typeface="PingFang SC" panose="020B0400000000000000" pitchFamily="34" charset="-122"/>
                <a:cs typeface="Times New Roman" panose="02020603050405020304" pitchFamily="18" charset="0"/>
              </a:rPr>
              <a:t>总之，维护我国</a:t>
            </a:r>
            <a:r>
              <a:rPr lang="zh-CN" altLang="en-US" sz="3200" b="1" kern="100" dirty="0">
                <a:latin typeface="PingFang SC" panose="020B0400000000000000" pitchFamily="34" charset="-122"/>
                <a:ea typeface="PingFang SC" panose="020B0400000000000000" pitchFamily="34" charset="-122"/>
                <a:cs typeface="Times New Roman" panose="02020603050405020304" pitchFamily="18" charset="0"/>
              </a:rPr>
              <a:t>网络</a:t>
            </a:r>
            <a:r>
              <a:rPr lang="zh-CN" altLang="zh-CN" sz="3200" b="1" kern="100" dirty="0">
                <a:latin typeface="PingFang SC" panose="020B0400000000000000" pitchFamily="34" charset="-122"/>
                <a:ea typeface="PingFang SC" panose="020B0400000000000000" pitchFamily="34" charset="-122"/>
                <a:cs typeface="Times New Roman" panose="02020603050405020304" pitchFamily="18" charset="0"/>
              </a:rPr>
              <a:t>安全，需要各方努力</a:t>
            </a:r>
            <a:r>
              <a:rPr lang="zh-CN" altLang="en-US" sz="3200" b="1" kern="100" dirty="0">
                <a:latin typeface="PingFang SC" panose="020B0400000000000000" pitchFamily="34" charset="-122"/>
                <a:ea typeface="PingFang SC" panose="020B0400000000000000" pitchFamily="34" charset="-122"/>
                <a:cs typeface="Times New Roman" panose="02020603050405020304" pitchFamily="18" charset="0"/>
              </a:rPr>
              <a:t>、相互配合</a:t>
            </a:r>
            <a:r>
              <a:rPr lang="zh-CN" altLang="zh-CN" sz="3200" b="1" kern="100" dirty="0">
                <a:latin typeface="PingFang SC" panose="020B0400000000000000" pitchFamily="34" charset="-122"/>
                <a:ea typeface="PingFang SC" panose="020B0400000000000000" pitchFamily="34" charset="-122"/>
                <a:cs typeface="Times New Roman" panose="02020603050405020304" pitchFamily="18" charset="0"/>
              </a:rPr>
              <a:t>。</a:t>
            </a:r>
            <a:endParaRPr lang="en-US" altLang="zh-CN" sz="3200" b="1" kern="100" dirty="0">
              <a:solidFill>
                <a:srgbClr val="FF0000"/>
              </a:solidFill>
              <a:latin typeface="PingFang SC" panose="020B0400000000000000" pitchFamily="34" charset="-122"/>
              <a:ea typeface="PingFang SC" panose="020B0400000000000000" pitchFamily="34" charset="-122"/>
              <a:cs typeface="Times New Roman" panose="02020603050405020304" pitchFamily="18" charset="0"/>
            </a:endParaRPr>
          </a:p>
        </p:txBody>
      </p:sp>
    </p:spTree>
    <p:extLst>
      <p:ext uri="{BB962C8B-B14F-4D97-AF65-F5344CB8AC3E}">
        <p14:creationId xmlns:p14="http://schemas.microsoft.com/office/powerpoint/2010/main" val="1269083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blinds(horizontal)">
                                      <p:cBhvr>
                                        <p:cTn id="25" dur="500"/>
                                        <p:tgtEl>
                                          <p:spTgt spid="4">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4">
                                            <p:txEl>
                                              <p:pRg st="5" end="5"/>
                                            </p:txEl>
                                          </p:spTgt>
                                        </p:tgtEl>
                                        <p:attrNameLst>
                                          <p:attrName>style.visibility</p:attrName>
                                        </p:attrNameLst>
                                      </p:cBhvr>
                                      <p:to>
                                        <p:strVal val="visible"/>
                                      </p:to>
                                    </p:set>
                                    <p:animEffect transition="in" filter="blinds(horizontal)">
                                      <p:cBhvr>
                                        <p:cTn id="30"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1571_1747753418">
            <a:hlinkClick r:id="" action="ppaction://media"/>
            <a:extLst>
              <a:ext uri="{FF2B5EF4-FFF2-40B4-BE49-F238E27FC236}">
                <a16:creationId xmlns:a16="http://schemas.microsoft.com/office/drawing/2014/main" id="{520C08C5-F5C3-FAA2-CDAD-1DBF1A08309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76249" y="0"/>
            <a:ext cx="5619751" cy="6881328"/>
          </a:xfrm>
          <a:prstGeom prst="rect">
            <a:avLst/>
          </a:prstGeom>
        </p:spPr>
      </p:pic>
      <p:pic>
        <p:nvPicPr>
          <p:cNvPr id="5" name="图片 4">
            <a:extLst>
              <a:ext uri="{FF2B5EF4-FFF2-40B4-BE49-F238E27FC236}">
                <a16:creationId xmlns:a16="http://schemas.microsoft.com/office/drawing/2014/main" id="{FE69C355-FA23-084E-1634-62EBA430C07F}"/>
              </a:ext>
            </a:extLst>
          </p:cNvPr>
          <p:cNvPicPr>
            <a:picLocks noChangeAspect="1"/>
          </p:cNvPicPr>
          <p:nvPr/>
        </p:nvPicPr>
        <p:blipFill>
          <a:blip r:embed="rId5"/>
          <a:stretch>
            <a:fillRect/>
          </a:stretch>
        </p:blipFill>
        <p:spPr>
          <a:xfrm>
            <a:off x="6572250" y="0"/>
            <a:ext cx="5143500" cy="6858000"/>
          </a:xfrm>
          <a:prstGeom prst="rect">
            <a:avLst/>
          </a:prstGeom>
        </p:spPr>
      </p:pic>
    </p:spTree>
    <p:extLst>
      <p:ext uri="{BB962C8B-B14F-4D97-AF65-F5344CB8AC3E}">
        <p14:creationId xmlns:p14="http://schemas.microsoft.com/office/powerpoint/2010/main" val="1249373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48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805A6F0-CAC0-3EB4-A61E-9C66C9BA79ED}"/>
              </a:ext>
            </a:extLst>
          </p:cNvPr>
          <p:cNvSpPr txBox="1"/>
          <p:nvPr/>
        </p:nvSpPr>
        <p:spPr>
          <a:xfrm>
            <a:off x="166255" y="2583322"/>
            <a:ext cx="11680162" cy="523220"/>
          </a:xfrm>
          <a:prstGeom prst="rect">
            <a:avLst/>
          </a:prstGeom>
          <a:noFill/>
        </p:spPr>
        <p:txBody>
          <a:bodyPr wrap="square">
            <a:spAutoFit/>
          </a:bodyPr>
          <a:lstStyle/>
          <a:p>
            <a:r>
              <a:rPr kumimoji="1" lang="zh-CN" altLang="en-US" sz="2800" b="1" dirty="0">
                <a:latin typeface="PingFang SC" panose="020B0400000000000000" pitchFamily="34" charset="-122"/>
                <a:ea typeface="PingFang SC" panose="020B0400000000000000" pitchFamily="34" charset="-122"/>
              </a:rPr>
              <a:t>请你围绕“中国青年 助力</a:t>
            </a:r>
            <a:r>
              <a:rPr kumimoji="1" lang="en-US" altLang="zh-CN" sz="2800" b="1" dirty="0">
                <a:latin typeface="PingFang SC" panose="020B0400000000000000" pitchFamily="34" charset="-122"/>
                <a:ea typeface="PingFang SC" panose="020B0400000000000000" pitchFamily="34" charset="-122"/>
              </a:rPr>
              <a:t>AI</a:t>
            </a:r>
            <a:r>
              <a:rPr kumimoji="1" lang="zh-CN" altLang="en-US" sz="2800" b="1" dirty="0">
                <a:latin typeface="PingFang SC" panose="020B0400000000000000" pitchFamily="34" charset="-122"/>
                <a:ea typeface="PingFang SC" panose="020B0400000000000000" pitchFamily="34" charset="-122"/>
              </a:rPr>
              <a:t>强国”这一主题，向全校同学做出倡议。（</a:t>
            </a:r>
            <a:r>
              <a:rPr kumimoji="1" lang="en-US" altLang="zh-CN" sz="2800" b="1" dirty="0">
                <a:latin typeface="PingFang SC" panose="020B0400000000000000" pitchFamily="34" charset="-122"/>
                <a:ea typeface="PingFang SC" panose="020B0400000000000000" pitchFamily="34" charset="-122"/>
              </a:rPr>
              <a:t>6</a:t>
            </a:r>
            <a:r>
              <a:rPr kumimoji="1" lang="zh-CN" altLang="en-US" sz="2800" b="1" dirty="0">
                <a:latin typeface="PingFang SC" panose="020B0400000000000000" pitchFamily="34" charset="-122"/>
                <a:ea typeface="PingFang SC" panose="020B0400000000000000" pitchFamily="34" charset="-122"/>
              </a:rPr>
              <a:t>分）</a:t>
            </a:r>
            <a:endParaRPr lang="zh-CN" altLang="en-US" sz="2800" dirty="0">
              <a:latin typeface="PingFang SC" panose="020B0400000000000000" pitchFamily="34" charset="-122"/>
              <a:ea typeface="PingFang SC" panose="020B0400000000000000" pitchFamily="34" charset="-122"/>
            </a:endParaRPr>
          </a:p>
        </p:txBody>
      </p:sp>
      <p:sp>
        <p:nvSpPr>
          <p:cNvPr id="5" name="文本框 4">
            <a:extLst>
              <a:ext uri="{FF2B5EF4-FFF2-40B4-BE49-F238E27FC236}">
                <a16:creationId xmlns:a16="http://schemas.microsoft.com/office/drawing/2014/main" id="{303CBCC5-326B-F16E-AD52-0AB91CE6E228}"/>
              </a:ext>
            </a:extLst>
          </p:cNvPr>
          <p:cNvSpPr txBox="1"/>
          <p:nvPr/>
        </p:nvSpPr>
        <p:spPr>
          <a:xfrm>
            <a:off x="2840307" y="113515"/>
            <a:ext cx="8659087" cy="2308324"/>
          </a:xfrm>
          <a:prstGeom prst="rect">
            <a:avLst/>
          </a:prstGeom>
          <a:noFill/>
          <a:ln w="38100">
            <a:solidFill>
              <a:srgbClr val="0C4D69"/>
            </a:solidFill>
          </a:ln>
          <a:effectLst>
            <a:outerShdw blurRad="181084" dist="50800" dir="5400000" sx="1000" sy="1000" algn="ctr" rotWithShape="0">
              <a:srgbClr val="000000">
                <a:alpha val="98000"/>
              </a:srgbClr>
            </a:outerShdw>
          </a:effectLst>
        </p:spPr>
        <p:txBody>
          <a:bodyPr wrap="square">
            <a:spAutoFit/>
          </a:bodyPr>
          <a:lstStyle/>
          <a:p>
            <a:pPr algn="l"/>
            <a:r>
              <a:rPr lang="zh-CN" altLang="en-US" sz="2400" b="1" i="0" u="none" strike="noStrike" dirty="0">
                <a:solidFill>
                  <a:srgbClr val="222222"/>
                </a:solidFill>
                <a:effectLst/>
                <a:latin typeface="PingFang SC" panose="020B0400000000000000" pitchFamily="34" charset="-122"/>
                <a:ea typeface="PingFang SC" panose="020B0400000000000000" pitchFamily="34" charset="-122"/>
              </a:rPr>
              <a:t>      </a:t>
            </a:r>
            <a:r>
              <a:rPr lang="en-US" altLang="zh-CN" sz="2400" b="1" i="0" u="none" strike="noStrike" dirty="0">
                <a:solidFill>
                  <a:srgbClr val="222222"/>
                </a:solidFill>
                <a:effectLst/>
                <a:latin typeface="PingFang SC" panose="020B0400000000000000" pitchFamily="34" charset="-122"/>
                <a:ea typeface="PingFang SC" panose="020B0400000000000000" pitchFamily="34" charset="-122"/>
              </a:rPr>
              <a:t>2025</a:t>
            </a:r>
            <a:r>
              <a:rPr lang="zh-CN" altLang="en-US" sz="2400" b="1" i="0" u="none" strike="noStrike" dirty="0">
                <a:solidFill>
                  <a:srgbClr val="222222"/>
                </a:solidFill>
                <a:effectLst/>
                <a:latin typeface="PingFang SC" panose="020B0400000000000000" pitchFamily="34" charset="-122"/>
                <a:ea typeface="PingFang SC" panose="020B0400000000000000" pitchFamily="34" charset="-122"/>
              </a:rPr>
              <a:t>年</a:t>
            </a:r>
            <a:r>
              <a:rPr lang="en-US" altLang="zh-CN" sz="2400" b="1" i="0" u="none" strike="noStrike" dirty="0">
                <a:solidFill>
                  <a:srgbClr val="222222"/>
                </a:solidFill>
                <a:effectLst/>
                <a:latin typeface="PingFang SC" panose="020B0400000000000000" pitchFamily="34" charset="-122"/>
                <a:ea typeface="PingFang SC" panose="020B0400000000000000" pitchFamily="34" charset="-122"/>
              </a:rPr>
              <a:t>5</a:t>
            </a:r>
            <a:r>
              <a:rPr lang="zh-CN" altLang="en-US" sz="2400" b="1" i="0" u="none" strike="noStrike" dirty="0">
                <a:solidFill>
                  <a:srgbClr val="222222"/>
                </a:solidFill>
                <a:effectLst/>
                <a:latin typeface="PingFang SC" panose="020B0400000000000000" pitchFamily="34" charset="-122"/>
                <a:ea typeface="PingFang SC" panose="020B0400000000000000" pitchFamily="34" charset="-122"/>
              </a:rPr>
              <a:t>月</a:t>
            </a:r>
            <a:r>
              <a:rPr lang="en-US" altLang="zh-CN" sz="2400" b="1" i="0" u="none" strike="noStrike" dirty="0">
                <a:solidFill>
                  <a:srgbClr val="222222"/>
                </a:solidFill>
                <a:effectLst/>
                <a:latin typeface="PingFang SC" panose="020B0400000000000000" pitchFamily="34" charset="-122"/>
                <a:ea typeface="PingFang SC" panose="020B0400000000000000" pitchFamily="34" charset="-122"/>
              </a:rPr>
              <a:t>3</a:t>
            </a:r>
            <a:r>
              <a:rPr lang="zh-CN" altLang="en-US" sz="2400" b="1" dirty="0">
                <a:solidFill>
                  <a:srgbClr val="222222"/>
                </a:solidFill>
                <a:latin typeface="PingFang SC" panose="020B0400000000000000" pitchFamily="34" charset="-122"/>
                <a:ea typeface="PingFang SC" panose="020B0400000000000000" pitchFamily="34" charset="-122"/>
              </a:rPr>
              <a:t>日，</a:t>
            </a:r>
            <a:r>
              <a:rPr lang="zh-CN" altLang="en-US" sz="2400" b="1" i="0" u="none" strike="noStrike" dirty="0">
                <a:solidFill>
                  <a:srgbClr val="222222"/>
                </a:solidFill>
                <a:effectLst/>
                <a:latin typeface="PingFang SC" panose="020B0400000000000000" pitchFamily="34" charset="-122"/>
                <a:ea typeface="PingFang SC" panose="020B0400000000000000" pitchFamily="34" charset="-122"/>
              </a:rPr>
              <a:t>习近平总书记亲临上海“模速空间”大模型创新生态社区，为我国的人工智能事业注入了新的活力。</a:t>
            </a:r>
            <a:endParaRPr lang="en-US" altLang="zh-CN" sz="2400" b="1" i="0" u="none" strike="noStrike" dirty="0">
              <a:solidFill>
                <a:srgbClr val="222222"/>
              </a:solidFill>
              <a:effectLst/>
              <a:latin typeface="PingFang SC" panose="020B0400000000000000" pitchFamily="34" charset="-122"/>
              <a:ea typeface="PingFang SC" panose="020B0400000000000000" pitchFamily="34" charset="-122"/>
            </a:endParaRPr>
          </a:p>
          <a:p>
            <a:pPr algn="l"/>
            <a:r>
              <a:rPr lang="zh-CN" altLang="en-US" sz="2400" b="1" dirty="0">
                <a:solidFill>
                  <a:srgbClr val="222222"/>
                </a:solidFill>
                <a:latin typeface="PingFang SC" panose="020B0400000000000000" pitchFamily="34" charset="-122"/>
                <a:ea typeface="PingFang SC" panose="020B0400000000000000" pitchFamily="34" charset="-122"/>
              </a:rPr>
              <a:t>      </a:t>
            </a:r>
            <a:r>
              <a:rPr lang="zh-CN" altLang="en-US" sz="2400" b="1" i="0" u="none" strike="noStrike" dirty="0">
                <a:solidFill>
                  <a:srgbClr val="222222"/>
                </a:solidFill>
                <a:effectLst/>
                <a:latin typeface="PingFang SC" panose="020B0400000000000000" pitchFamily="34" charset="-122"/>
                <a:ea typeface="PingFang SC" panose="020B0400000000000000" pitchFamily="34" charset="-122"/>
              </a:rPr>
              <a:t>他强调，“人工智能是年轻的事业，也是年轻人的事业”，这不仅是对青年的肯定，更是对青年的期待。然而，我国既迎来发展良机，也面临巨大压力。在全球化的竞争中，青年一代更应勇立潮头，以青春之我铸就</a:t>
            </a:r>
            <a:r>
              <a:rPr lang="en-US" altLang="zh-CN" sz="2400" b="1" i="0" u="none" strike="noStrike" dirty="0">
                <a:solidFill>
                  <a:srgbClr val="222222"/>
                </a:solidFill>
                <a:effectLst/>
                <a:latin typeface="PingFang SC" panose="020B0400000000000000" pitchFamily="34" charset="-122"/>
                <a:ea typeface="PingFang SC" panose="020B0400000000000000" pitchFamily="34" charset="-122"/>
              </a:rPr>
              <a:t>AI</a:t>
            </a:r>
            <a:r>
              <a:rPr lang="zh-CN" altLang="en-US" sz="2400" b="1" i="0" u="none" strike="noStrike" dirty="0">
                <a:solidFill>
                  <a:srgbClr val="222222"/>
                </a:solidFill>
                <a:effectLst/>
                <a:latin typeface="PingFang SC" panose="020B0400000000000000" pitchFamily="34" charset="-122"/>
                <a:ea typeface="PingFang SC" panose="020B0400000000000000" pitchFamily="34" charset="-122"/>
              </a:rPr>
              <a:t>强国之梦。</a:t>
            </a:r>
          </a:p>
        </p:txBody>
      </p:sp>
      <p:pic>
        <p:nvPicPr>
          <p:cNvPr id="6" name="图片 5">
            <a:extLst>
              <a:ext uri="{FF2B5EF4-FFF2-40B4-BE49-F238E27FC236}">
                <a16:creationId xmlns:a16="http://schemas.microsoft.com/office/drawing/2014/main" id="{CB666611-7D1F-10AB-1A44-6E06B5E0AFE1}"/>
              </a:ext>
            </a:extLst>
          </p:cNvPr>
          <p:cNvPicPr>
            <a:picLocks noChangeAspect="1"/>
          </p:cNvPicPr>
          <p:nvPr/>
        </p:nvPicPr>
        <p:blipFill rotWithShape="1">
          <a:blip r:embed="rId2"/>
          <a:srcRect l="22472" t="15412" r="22659" b="21386"/>
          <a:stretch/>
        </p:blipFill>
        <p:spPr>
          <a:xfrm>
            <a:off x="345583" y="89823"/>
            <a:ext cx="2353594" cy="2385724"/>
          </a:xfrm>
          <a:prstGeom prst="rect">
            <a:avLst/>
          </a:prstGeom>
        </p:spPr>
      </p:pic>
      <p:pic>
        <p:nvPicPr>
          <p:cNvPr id="7" name="图片 6">
            <a:extLst>
              <a:ext uri="{FF2B5EF4-FFF2-40B4-BE49-F238E27FC236}">
                <a16:creationId xmlns:a16="http://schemas.microsoft.com/office/drawing/2014/main" id="{8F37172B-EE2C-123E-330D-02A4E9086BEE}"/>
              </a:ext>
            </a:extLst>
          </p:cNvPr>
          <p:cNvPicPr>
            <a:picLocks noChangeAspect="1"/>
          </p:cNvPicPr>
          <p:nvPr/>
        </p:nvPicPr>
        <p:blipFill rotWithShape="1">
          <a:blip r:embed="rId3"/>
          <a:srcRect l="5630" t="6006" r="6561" b="8334"/>
          <a:stretch/>
        </p:blipFill>
        <p:spPr bwMode="auto">
          <a:xfrm>
            <a:off x="6368508" y="3807539"/>
            <a:ext cx="5126143" cy="2812630"/>
          </a:xfrm>
          <a:prstGeom prst="rect">
            <a:avLst/>
          </a:prstGeom>
          <a:ln>
            <a:noFill/>
          </a:ln>
          <a:effectLst>
            <a:outerShdw blurRad="219115" dist="50800" dir="5400000" algn="ctr" rotWithShape="0">
              <a:srgbClr val="000000">
                <a:alpha val="87000"/>
              </a:srgbClr>
            </a:outerShdw>
          </a:effectLst>
          <a:extLst>
            <a:ext uri="{53640926-AAD7-44D8-BBD7-CCE9431645EC}">
              <a14:shadowObscured xmlns:a14="http://schemas.microsoft.com/office/drawing/2010/main"/>
            </a:ext>
          </a:extLst>
        </p:spPr>
      </p:pic>
      <p:sp>
        <p:nvSpPr>
          <p:cNvPr id="8" name="文本框 7">
            <a:extLst>
              <a:ext uri="{FF2B5EF4-FFF2-40B4-BE49-F238E27FC236}">
                <a16:creationId xmlns:a16="http://schemas.microsoft.com/office/drawing/2014/main" id="{C85F5A08-74B8-43B6-99DD-5F13159596E6}"/>
              </a:ext>
            </a:extLst>
          </p:cNvPr>
          <p:cNvSpPr txBox="1"/>
          <p:nvPr/>
        </p:nvSpPr>
        <p:spPr>
          <a:xfrm>
            <a:off x="7544231" y="4650754"/>
            <a:ext cx="816249" cy="253916"/>
          </a:xfrm>
          <a:prstGeom prst="rect">
            <a:avLst/>
          </a:prstGeom>
          <a:noFill/>
        </p:spPr>
        <p:txBody>
          <a:bodyPr wrap="none" rtlCol="0">
            <a:spAutoFit/>
          </a:bodyPr>
          <a:lstStyle/>
          <a:p>
            <a:r>
              <a:rPr kumimoji="1" lang="en-US" altLang="zh-CN" sz="1000" b="1" dirty="0" err="1"/>
              <a:t>Why+how</a:t>
            </a:r>
            <a:endParaRPr kumimoji="1" lang="zh-CN" altLang="en-US" sz="1000" b="1" dirty="0"/>
          </a:p>
        </p:txBody>
      </p:sp>
      <p:sp>
        <p:nvSpPr>
          <p:cNvPr id="9" name="文本框 8">
            <a:extLst>
              <a:ext uri="{FF2B5EF4-FFF2-40B4-BE49-F238E27FC236}">
                <a16:creationId xmlns:a16="http://schemas.microsoft.com/office/drawing/2014/main" id="{8F4FF7BB-2061-8896-4929-BEAB11104F3D}"/>
              </a:ext>
            </a:extLst>
          </p:cNvPr>
          <p:cNvSpPr txBox="1"/>
          <p:nvPr/>
        </p:nvSpPr>
        <p:spPr>
          <a:xfrm>
            <a:off x="8538714" y="5090551"/>
            <a:ext cx="434734" cy="246221"/>
          </a:xfrm>
          <a:prstGeom prst="rect">
            <a:avLst/>
          </a:prstGeom>
          <a:noFill/>
        </p:spPr>
        <p:txBody>
          <a:bodyPr wrap="none" rtlCol="0">
            <a:spAutoFit/>
          </a:bodyPr>
          <a:lstStyle/>
          <a:p>
            <a:r>
              <a:rPr kumimoji="1" lang="en-US" altLang="zh-CN" sz="1000" b="1" dirty="0"/>
              <a:t>how</a:t>
            </a:r>
            <a:endParaRPr kumimoji="1" lang="zh-CN" altLang="en-US" sz="1000" b="1" dirty="0"/>
          </a:p>
        </p:txBody>
      </p:sp>
      <p:sp>
        <p:nvSpPr>
          <p:cNvPr id="10" name="文本框 9">
            <a:extLst>
              <a:ext uri="{FF2B5EF4-FFF2-40B4-BE49-F238E27FC236}">
                <a16:creationId xmlns:a16="http://schemas.microsoft.com/office/drawing/2014/main" id="{306EB4B3-CE7B-3953-D049-03C01C9291AB}"/>
              </a:ext>
            </a:extLst>
          </p:cNvPr>
          <p:cNvSpPr txBox="1"/>
          <p:nvPr/>
        </p:nvSpPr>
        <p:spPr>
          <a:xfrm>
            <a:off x="9006423" y="5213662"/>
            <a:ext cx="449162" cy="246221"/>
          </a:xfrm>
          <a:prstGeom prst="rect">
            <a:avLst/>
          </a:prstGeom>
          <a:noFill/>
        </p:spPr>
        <p:txBody>
          <a:bodyPr wrap="none" rtlCol="0">
            <a:spAutoFit/>
          </a:bodyPr>
          <a:lstStyle/>
          <a:p>
            <a:r>
              <a:rPr kumimoji="1" lang="en-US" altLang="zh-CN" sz="1000" b="1" dirty="0"/>
              <a:t>Why</a:t>
            </a:r>
            <a:endParaRPr kumimoji="1" lang="zh-CN" altLang="en-US" sz="1000" b="1" dirty="0"/>
          </a:p>
        </p:txBody>
      </p:sp>
      <p:sp>
        <p:nvSpPr>
          <p:cNvPr id="11" name="文本框 10">
            <a:extLst>
              <a:ext uri="{FF2B5EF4-FFF2-40B4-BE49-F238E27FC236}">
                <a16:creationId xmlns:a16="http://schemas.microsoft.com/office/drawing/2014/main" id="{8BB3A8D8-FA3E-7C9B-47F9-25FDF67DC18D}"/>
              </a:ext>
            </a:extLst>
          </p:cNvPr>
          <p:cNvSpPr txBox="1"/>
          <p:nvPr/>
        </p:nvSpPr>
        <p:spPr>
          <a:xfrm>
            <a:off x="10155626" y="5668126"/>
            <a:ext cx="434734" cy="246221"/>
          </a:xfrm>
          <a:prstGeom prst="rect">
            <a:avLst/>
          </a:prstGeom>
          <a:noFill/>
        </p:spPr>
        <p:txBody>
          <a:bodyPr wrap="none" rtlCol="0">
            <a:spAutoFit/>
          </a:bodyPr>
          <a:lstStyle/>
          <a:p>
            <a:r>
              <a:rPr kumimoji="1" lang="en-US" altLang="zh-CN" sz="1000" b="1" dirty="0"/>
              <a:t>how</a:t>
            </a:r>
            <a:endParaRPr kumimoji="1" lang="zh-CN" altLang="en-US" sz="1000" b="1" dirty="0"/>
          </a:p>
        </p:txBody>
      </p:sp>
      <p:sp>
        <p:nvSpPr>
          <p:cNvPr id="12" name="文本框 11">
            <a:extLst>
              <a:ext uri="{FF2B5EF4-FFF2-40B4-BE49-F238E27FC236}">
                <a16:creationId xmlns:a16="http://schemas.microsoft.com/office/drawing/2014/main" id="{F1051B5D-4EB4-1A71-0140-D1B38331EF19}"/>
              </a:ext>
            </a:extLst>
          </p:cNvPr>
          <p:cNvSpPr txBox="1"/>
          <p:nvPr/>
        </p:nvSpPr>
        <p:spPr>
          <a:xfrm>
            <a:off x="9192999" y="5881586"/>
            <a:ext cx="434734" cy="246221"/>
          </a:xfrm>
          <a:prstGeom prst="rect">
            <a:avLst/>
          </a:prstGeom>
          <a:noFill/>
        </p:spPr>
        <p:txBody>
          <a:bodyPr wrap="none" rtlCol="0">
            <a:spAutoFit/>
          </a:bodyPr>
          <a:lstStyle/>
          <a:p>
            <a:r>
              <a:rPr kumimoji="1" lang="en-US" altLang="zh-CN" sz="1000" b="1" dirty="0"/>
              <a:t>how</a:t>
            </a:r>
            <a:endParaRPr kumimoji="1" lang="zh-CN" altLang="en-US" sz="1000" b="1" dirty="0"/>
          </a:p>
        </p:txBody>
      </p:sp>
      <p:sp>
        <p:nvSpPr>
          <p:cNvPr id="13" name="文本框 12">
            <a:extLst>
              <a:ext uri="{FF2B5EF4-FFF2-40B4-BE49-F238E27FC236}">
                <a16:creationId xmlns:a16="http://schemas.microsoft.com/office/drawing/2014/main" id="{D06A1659-8DBF-6817-96C6-D2AF5A7EF90D}"/>
              </a:ext>
            </a:extLst>
          </p:cNvPr>
          <p:cNvSpPr txBox="1"/>
          <p:nvPr/>
        </p:nvSpPr>
        <p:spPr>
          <a:xfrm>
            <a:off x="9460305" y="6085438"/>
            <a:ext cx="434734" cy="246221"/>
          </a:xfrm>
          <a:prstGeom prst="rect">
            <a:avLst/>
          </a:prstGeom>
          <a:noFill/>
        </p:spPr>
        <p:txBody>
          <a:bodyPr wrap="none" rtlCol="0">
            <a:spAutoFit/>
          </a:bodyPr>
          <a:lstStyle/>
          <a:p>
            <a:r>
              <a:rPr kumimoji="1" lang="en-US" altLang="zh-CN" sz="1000" b="1" dirty="0"/>
              <a:t>how</a:t>
            </a:r>
            <a:endParaRPr kumimoji="1" lang="zh-CN" altLang="en-US" sz="1000" b="1" dirty="0"/>
          </a:p>
        </p:txBody>
      </p:sp>
      <p:sp>
        <p:nvSpPr>
          <p:cNvPr id="14" name="文本框 13">
            <a:extLst>
              <a:ext uri="{FF2B5EF4-FFF2-40B4-BE49-F238E27FC236}">
                <a16:creationId xmlns:a16="http://schemas.microsoft.com/office/drawing/2014/main" id="{50D3D312-81EC-B587-8E87-FED4258F51B9}"/>
              </a:ext>
            </a:extLst>
          </p:cNvPr>
          <p:cNvSpPr txBox="1"/>
          <p:nvPr/>
        </p:nvSpPr>
        <p:spPr>
          <a:xfrm>
            <a:off x="9109285" y="6289290"/>
            <a:ext cx="423514" cy="246221"/>
          </a:xfrm>
          <a:prstGeom prst="rect">
            <a:avLst/>
          </a:prstGeom>
          <a:noFill/>
        </p:spPr>
        <p:txBody>
          <a:bodyPr wrap="none" rtlCol="0">
            <a:spAutoFit/>
          </a:bodyPr>
          <a:lstStyle/>
          <a:p>
            <a:r>
              <a:rPr kumimoji="1" lang="en-US" altLang="zh-CN" sz="1000" b="1" dirty="0"/>
              <a:t>why</a:t>
            </a:r>
            <a:endParaRPr kumimoji="1" lang="zh-CN" altLang="en-US" sz="1000" b="1" dirty="0"/>
          </a:p>
        </p:txBody>
      </p:sp>
      <p:sp>
        <p:nvSpPr>
          <p:cNvPr id="2" name="文本框 1">
            <a:extLst>
              <a:ext uri="{FF2B5EF4-FFF2-40B4-BE49-F238E27FC236}">
                <a16:creationId xmlns:a16="http://schemas.microsoft.com/office/drawing/2014/main" id="{FDEB0E01-6EEE-7E46-2F03-B5E1E73279AF}"/>
              </a:ext>
            </a:extLst>
          </p:cNvPr>
          <p:cNvSpPr txBox="1"/>
          <p:nvPr/>
        </p:nvSpPr>
        <p:spPr>
          <a:xfrm>
            <a:off x="0" y="3135022"/>
            <a:ext cx="12385122" cy="461665"/>
          </a:xfrm>
          <a:prstGeom prst="rect">
            <a:avLst/>
          </a:prstGeom>
          <a:solidFill>
            <a:srgbClr val="FFFF00"/>
          </a:solidFill>
        </p:spPr>
        <p:txBody>
          <a:bodyPr wrap="none" rtlCol="0">
            <a:spAutoFit/>
          </a:bodyPr>
          <a:lstStyle/>
          <a:p>
            <a:r>
              <a:rPr kumimoji="1" lang="en-US" altLang="zh-CN" sz="2400" b="1" dirty="0"/>
              <a:t>2025</a:t>
            </a:r>
            <a:r>
              <a:rPr kumimoji="1" lang="zh-CN" altLang="en-US" sz="2400" b="1" dirty="0"/>
              <a:t>一模：请你围绕“人人当主角，奔赴强国新程”这一主题，写下你的青春誓言。（</a:t>
            </a:r>
            <a:r>
              <a:rPr kumimoji="1" lang="en-US" altLang="zh-CN" sz="2400" b="1" dirty="0"/>
              <a:t>4</a:t>
            </a:r>
            <a:r>
              <a:rPr kumimoji="1" lang="zh-CN" altLang="en-US" sz="2400" b="1" dirty="0"/>
              <a:t>分）</a:t>
            </a:r>
          </a:p>
        </p:txBody>
      </p:sp>
    </p:spTree>
    <p:extLst>
      <p:ext uri="{BB962C8B-B14F-4D97-AF65-F5344CB8AC3E}">
        <p14:creationId xmlns:p14="http://schemas.microsoft.com/office/powerpoint/2010/main" val="2522206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linds(horizontal)">
                                      <p:cBhvr>
                                        <p:cTn id="30" dur="500"/>
                                        <p:tgtEl>
                                          <p:spTgt spid="13"/>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linds(horizontal)">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3A88FABD-C9AB-1B0B-602C-7C0BC51017D9}"/>
              </a:ext>
            </a:extLst>
          </p:cNvPr>
          <p:cNvPicPr>
            <a:picLocks noChangeAspect="1"/>
          </p:cNvPicPr>
          <p:nvPr/>
        </p:nvPicPr>
        <p:blipFill>
          <a:blip r:embed="rId2"/>
          <a:stretch>
            <a:fillRect/>
          </a:stretch>
        </p:blipFill>
        <p:spPr>
          <a:xfrm>
            <a:off x="0" y="0"/>
            <a:ext cx="12372600" cy="6935421"/>
          </a:xfrm>
          <a:prstGeom prst="rect">
            <a:avLst/>
          </a:prstGeom>
        </p:spPr>
      </p:pic>
      <p:sp>
        <p:nvSpPr>
          <p:cNvPr id="4" name="文本框 3">
            <a:extLst>
              <a:ext uri="{FF2B5EF4-FFF2-40B4-BE49-F238E27FC236}">
                <a16:creationId xmlns:a16="http://schemas.microsoft.com/office/drawing/2014/main" id="{DADBD159-E8EF-653A-A435-1B54D64CFC8C}"/>
              </a:ext>
            </a:extLst>
          </p:cNvPr>
          <p:cNvSpPr txBox="1"/>
          <p:nvPr/>
        </p:nvSpPr>
        <p:spPr>
          <a:xfrm>
            <a:off x="1656949" y="1552294"/>
            <a:ext cx="9613102" cy="4462760"/>
          </a:xfrm>
          <a:prstGeom prst="rect">
            <a:avLst/>
          </a:prstGeom>
          <a:solidFill>
            <a:schemeClr val="bg1"/>
          </a:solidFill>
          <a:effectLst>
            <a:outerShdw blurRad="50800" dist="50800" dir="5400000" algn="ctr" rotWithShape="0">
              <a:srgbClr val="000000">
                <a:alpha val="87000"/>
              </a:srgbClr>
            </a:outerShdw>
          </a:effectLst>
        </p:spPr>
        <p:txBody>
          <a:bodyPr wrap="square">
            <a:spAutoFit/>
          </a:bodyPr>
          <a:lstStyle/>
          <a:p>
            <a:pPr algn="just"/>
            <a:r>
              <a:rPr lang="zh-CN" altLang="en-US" sz="2000" kern="100" dirty="0">
                <a:solidFill>
                  <a:schemeClr val="tx1">
                    <a:lumMod val="75000"/>
                    <a:lumOff val="25000"/>
                  </a:schemeClr>
                </a:solidFill>
                <a:effectLst/>
                <a:latin typeface="KaiTi" panose="02010609060101010101" pitchFamily="49" charset="-122"/>
                <a:ea typeface="KaiTi" panose="02010609060101010101" pitchFamily="49" charset="-122"/>
                <a:cs typeface="Times New Roman" panose="02020603050405020304" pitchFamily="18" charset="0"/>
              </a:rPr>
              <a:t>      </a:t>
            </a:r>
            <a:r>
              <a:rPr lang="zh-CN" altLang="zh-CN" sz="2000" kern="100" dirty="0">
                <a:solidFill>
                  <a:schemeClr val="tx1">
                    <a:lumMod val="75000"/>
                    <a:lumOff val="25000"/>
                  </a:schemeClr>
                </a:solidFill>
                <a:effectLst/>
                <a:latin typeface="KaiTi" panose="02010609060101010101" pitchFamily="49" charset="-122"/>
                <a:ea typeface="KaiTi" panose="02010609060101010101" pitchFamily="49" charset="-122"/>
                <a:cs typeface="Times New Roman" panose="02020603050405020304" pitchFamily="18" charset="0"/>
              </a:rPr>
              <a:t>实现中华民族伟大复兴，体现了中华民族和中国人民的整体利益，是国家的梦、民族的梦，也是每个中国人的梦。 </a:t>
            </a:r>
            <a:r>
              <a:rPr lang="zh-CN" altLang="en-US" sz="2000" u="sng" kern="100" dirty="0">
                <a:solidFill>
                  <a:schemeClr val="tx1">
                    <a:lumMod val="75000"/>
                    <a:lumOff val="25000"/>
                  </a:schemeClr>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b="1" u="sng" kern="100" dirty="0">
                <a:solidFill>
                  <a:schemeClr val="tx1">
                    <a:lumMod val="75000"/>
                    <a:lumOff val="25000"/>
                  </a:schemeClr>
                </a:solidFill>
                <a:effectLst/>
                <a:latin typeface="KaiTi" panose="02010609060101010101" pitchFamily="49" charset="-122"/>
                <a:ea typeface="KaiTi" panose="02010609060101010101" pitchFamily="49" charset="-122"/>
                <a:cs typeface="Times New Roman" panose="02020603050405020304" pitchFamily="18" charset="0"/>
              </a:rPr>
              <a:t>梦想层面</a:t>
            </a:r>
            <a:r>
              <a:rPr lang="zh-CN" altLang="en-US" sz="2000" u="sng" kern="100" dirty="0">
                <a:solidFill>
                  <a:schemeClr val="tx1">
                    <a:lumMod val="75000"/>
                    <a:lumOff val="25000"/>
                  </a:schemeClr>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kern="100" dirty="0">
                <a:solidFill>
                  <a:schemeClr val="tx1">
                    <a:lumMod val="75000"/>
                    <a:lumOff val="25000"/>
                  </a:schemeClr>
                </a:solidFill>
                <a:effectLst/>
                <a:latin typeface="KaiTi" panose="02010609060101010101" pitchFamily="49" charset="-122"/>
                <a:ea typeface="KaiTi" panose="02010609060101010101" pitchFamily="49" charset="-122"/>
                <a:cs typeface="Times New Roman" panose="02020603050405020304" pitchFamily="18" charset="0"/>
              </a:rPr>
              <a:t>从根本上说，国家利益与个人利益是一致的。维护国家安全、荣誉和利益是每个公民的基本义务。 </a:t>
            </a:r>
            <a:r>
              <a:rPr lang="zh-CN" altLang="en-US" sz="2000" u="sng" kern="100" dirty="0">
                <a:solidFill>
                  <a:schemeClr val="tx1">
                    <a:lumMod val="75000"/>
                    <a:lumOff val="25000"/>
                  </a:schemeClr>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b="1" u="sng" kern="100" dirty="0">
                <a:solidFill>
                  <a:schemeClr val="tx1">
                    <a:lumMod val="75000"/>
                    <a:lumOff val="25000"/>
                  </a:schemeClr>
                </a:solidFill>
                <a:effectLst/>
                <a:latin typeface="KaiTi" panose="02010609060101010101" pitchFamily="49" charset="-122"/>
                <a:ea typeface="KaiTi" panose="02010609060101010101" pitchFamily="49" charset="-122"/>
                <a:cs typeface="Times New Roman" panose="02020603050405020304" pitchFamily="18" charset="0"/>
              </a:rPr>
              <a:t>国家利益层面</a:t>
            </a:r>
            <a:r>
              <a:rPr lang="zh-CN" altLang="en-US" sz="2000" u="sng" kern="100" dirty="0">
                <a:solidFill>
                  <a:schemeClr val="tx1">
                    <a:lumMod val="75000"/>
                    <a:lumOff val="25000"/>
                  </a:schemeClr>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kern="100" dirty="0">
                <a:solidFill>
                  <a:schemeClr val="tx1">
                    <a:lumMod val="75000"/>
                    <a:lumOff val="25000"/>
                  </a:schemeClr>
                </a:solidFill>
                <a:effectLst/>
                <a:latin typeface="KaiTi" panose="02010609060101010101" pitchFamily="49" charset="-122"/>
                <a:ea typeface="KaiTi" panose="02010609060101010101" pitchFamily="49" charset="-122"/>
                <a:cs typeface="Times New Roman" panose="02020603050405020304" pitchFamily="18" charset="0"/>
              </a:rPr>
              <a:t>服务社会体现人身价值。</a:t>
            </a:r>
            <a:r>
              <a:rPr lang="zh-CN" altLang="en-US" sz="2000" u="sng" kern="100" dirty="0">
                <a:solidFill>
                  <a:schemeClr val="tx1">
                    <a:lumMod val="75000"/>
                    <a:lumOff val="25000"/>
                  </a:schemeClr>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b="1" u="sng" kern="100" dirty="0">
                <a:solidFill>
                  <a:schemeClr val="tx1">
                    <a:lumMod val="75000"/>
                    <a:lumOff val="25000"/>
                  </a:schemeClr>
                </a:solidFill>
                <a:effectLst/>
                <a:latin typeface="KaiTi" panose="02010609060101010101" pitchFamily="49" charset="-122"/>
                <a:ea typeface="KaiTi" panose="02010609060101010101" pitchFamily="49" charset="-122"/>
                <a:cs typeface="Times New Roman" panose="02020603050405020304" pitchFamily="18" charset="0"/>
              </a:rPr>
              <a:t>服务社会层面</a:t>
            </a:r>
            <a:r>
              <a:rPr lang="zh-CN" altLang="en-US" sz="2000" u="sng" kern="100" dirty="0">
                <a:solidFill>
                  <a:schemeClr val="tx1">
                    <a:lumMod val="75000"/>
                    <a:lumOff val="25000"/>
                  </a:schemeClr>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kern="100" dirty="0">
                <a:solidFill>
                  <a:schemeClr val="tx1">
                    <a:lumMod val="75000"/>
                    <a:lumOff val="25000"/>
                  </a:schemeClr>
                </a:solidFill>
                <a:effectLst/>
                <a:latin typeface="KaiTi" panose="02010609060101010101" pitchFamily="49" charset="-122"/>
                <a:ea typeface="KaiTi" panose="02010609060101010101" pitchFamily="49" charset="-122"/>
                <a:cs typeface="Times New Roman" panose="02020603050405020304" pitchFamily="18" charset="0"/>
              </a:rPr>
              <a:t> </a:t>
            </a:r>
            <a:endParaRPr lang="en-US" altLang="zh-CN" sz="2000" kern="100" dirty="0">
              <a:solidFill>
                <a:schemeClr val="tx1">
                  <a:lumMod val="75000"/>
                  <a:lumOff val="25000"/>
                </a:schemeClr>
              </a:solidFill>
              <a:effectLst/>
              <a:latin typeface="KaiTi" panose="02010609060101010101" pitchFamily="49" charset="-122"/>
              <a:ea typeface="KaiTi" panose="02010609060101010101" pitchFamily="49" charset="-122"/>
              <a:cs typeface="Times New Roman" panose="02020603050405020304" pitchFamily="18" charset="0"/>
            </a:endParaRPr>
          </a:p>
          <a:p>
            <a:pPr algn="just"/>
            <a:r>
              <a:rPr lang="zh-CN" altLang="en-US" sz="2000" kern="100" dirty="0">
                <a:solidFill>
                  <a:schemeClr val="tx1">
                    <a:lumMod val="75000"/>
                    <a:lumOff val="25000"/>
                  </a:schemeClr>
                </a:solidFill>
                <a:effectLst/>
                <a:latin typeface="KaiTi" panose="02010609060101010101" pitchFamily="49" charset="-122"/>
                <a:ea typeface="KaiTi" panose="02010609060101010101" pitchFamily="49" charset="-122"/>
                <a:cs typeface="Times New Roman" panose="02020603050405020304" pitchFamily="18" charset="0"/>
              </a:rPr>
              <a:t>    </a:t>
            </a:r>
            <a:r>
              <a:rPr lang="zh-CN" altLang="zh-CN" sz="2000" kern="100" dirty="0">
                <a:solidFill>
                  <a:srgbClr val="00B0F0"/>
                </a:solidFill>
                <a:effectLst/>
                <a:latin typeface="KaiTi" panose="02010609060101010101" pitchFamily="49" charset="-122"/>
                <a:ea typeface="KaiTi" panose="02010609060101010101" pitchFamily="49" charset="-122"/>
                <a:cs typeface="Times New Roman" panose="02020603050405020304" pitchFamily="18" charset="0"/>
              </a:rPr>
              <a:t>（以上任意一点</a:t>
            </a:r>
            <a:r>
              <a:rPr lang="en-US" altLang="zh-CN" sz="2000" kern="100" dirty="0">
                <a:solidFill>
                  <a:srgbClr val="00B0F0"/>
                </a:solidFill>
                <a:effectLst/>
                <a:latin typeface="KaiTi" panose="02010609060101010101" pitchFamily="49" charset="-122"/>
                <a:ea typeface="KaiTi" panose="02010609060101010101" pitchFamily="49" charset="-122"/>
                <a:cs typeface="Times New Roman" panose="02020603050405020304" pitchFamily="18" charset="0"/>
              </a:rPr>
              <a:t>2</a:t>
            </a:r>
            <a:r>
              <a:rPr lang="zh-CN" altLang="zh-CN" sz="2000" kern="100" dirty="0">
                <a:solidFill>
                  <a:srgbClr val="00B0F0"/>
                </a:solidFill>
                <a:effectLst/>
                <a:latin typeface="KaiTi" panose="02010609060101010101" pitchFamily="49" charset="-122"/>
                <a:ea typeface="KaiTi" panose="02010609060101010101" pitchFamily="49" charset="-122"/>
                <a:cs typeface="Times New Roman" panose="02020603050405020304" pitchFamily="18" charset="0"/>
              </a:rPr>
              <a:t>分）</a:t>
            </a:r>
          </a:p>
          <a:p>
            <a:pPr algn="just"/>
            <a:r>
              <a:rPr lang="zh-CN" altLang="en-US" sz="2000" kern="100" dirty="0">
                <a:solidFill>
                  <a:srgbClr val="FEFD48"/>
                </a:solidFill>
                <a:effectLst/>
                <a:latin typeface="KaiTi" panose="02010609060101010101" pitchFamily="49" charset="-122"/>
                <a:ea typeface="KaiTi" panose="02010609060101010101" pitchFamily="49" charset="-122"/>
                <a:cs typeface="Times New Roman" panose="02020603050405020304" pitchFamily="18" charset="0"/>
              </a:rPr>
              <a:t>      </a:t>
            </a:r>
            <a:r>
              <a:rPr lang="zh-CN" altLang="zh-CN" sz="2400" b="1" u="sng" kern="100" dirty="0">
                <a:solidFill>
                  <a:srgbClr val="FF0000"/>
                </a:solidFill>
                <a:effectLst/>
                <a:latin typeface="KaiTi" panose="02010609060101010101" pitchFamily="49" charset="-122"/>
                <a:ea typeface="KaiTi" panose="02010609060101010101" pitchFamily="49" charset="-122"/>
                <a:cs typeface="Times New Roman" panose="02020603050405020304" pitchFamily="18" charset="0"/>
              </a:rPr>
              <a:t>科技创新能力</a:t>
            </a:r>
            <a:r>
              <a:rPr lang="zh-CN" altLang="zh-CN" sz="2000" b="1" kern="100" dirty="0">
                <a:solidFill>
                  <a:srgbClr val="FF0000"/>
                </a:solidFill>
                <a:effectLst/>
                <a:latin typeface="KaiTi" panose="02010609060101010101" pitchFamily="49" charset="-122"/>
                <a:ea typeface="KaiTi" panose="02010609060101010101" pitchFamily="49" charset="-122"/>
                <a:cs typeface="Times New Roman" panose="02020603050405020304" pitchFamily="18" charset="0"/>
              </a:rPr>
              <a:t>已经成为综合国力竞争的决定性因素。坚持</a:t>
            </a:r>
            <a:r>
              <a:rPr lang="en-US" altLang="zh-CN" sz="2000" b="1" kern="100" dirty="0">
                <a:solidFill>
                  <a:srgbClr val="FF0000"/>
                </a:solidFill>
                <a:effectLst/>
                <a:latin typeface="KaiTi" panose="02010609060101010101" pitchFamily="49" charset="-122"/>
                <a:ea typeface="KaiTi" panose="02010609060101010101" pitchFamily="49" charset="-122"/>
                <a:cs typeface="Times New Roman" panose="02020603050405020304" pitchFamily="18" charset="0"/>
              </a:rPr>
              <a:t>AI </a:t>
            </a:r>
            <a:r>
              <a:rPr lang="zh-CN" altLang="zh-CN" sz="2000" b="1" kern="100" dirty="0">
                <a:solidFill>
                  <a:srgbClr val="FF0000"/>
                </a:solidFill>
                <a:effectLst/>
                <a:latin typeface="KaiTi" panose="02010609060101010101" pitchFamily="49" charset="-122"/>
                <a:ea typeface="KaiTi" panose="02010609060101010101" pitchFamily="49" charset="-122"/>
                <a:cs typeface="Times New Roman" panose="02020603050405020304" pitchFamily="18" charset="0"/>
              </a:rPr>
              <a:t>创新，有利于提升我国的科技竞争力</a:t>
            </a:r>
            <a:r>
              <a:rPr lang="en-US" altLang="zh-CN" sz="2000" b="1" kern="100" dirty="0">
                <a:solidFill>
                  <a:srgbClr val="FF0000"/>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b="1" kern="100" dirty="0">
                <a:solidFill>
                  <a:srgbClr val="FF0000"/>
                </a:solidFill>
                <a:effectLst/>
                <a:latin typeface="KaiTi" panose="02010609060101010101" pitchFamily="49" charset="-122"/>
                <a:ea typeface="KaiTi" panose="02010609060101010101" pitchFamily="49" charset="-122"/>
                <a:cs typeface="Times New Roman" panose="02020603050405020304" pitchFamily="18" charset="0"/>
              </a:rPr>
              <a:t>提高综合国力，有利于增强我国在国际上的影响力；有利于实现科技自立自强，维护国家安全、科技安全；</a:t>
            </a:r>
            <a:r>
              <a:rPr lang="zh-CN" altLang="en-US" sz="2000" b="1" kern="100" dirty="0">
                <a:solidFill>
                  <a:srgbClr val="FF0000"/>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b="1" kern="100" dirty="0">
                <a:solidFill>
                  <a:srgbClr val="FF0000"/>
                </a:solidFill>
                <a:effectLst/>
                <a:latin typeface="KaiTi" panose="02010609060101010101" pitchFamily="49" charset="-122"/>
                <a:ea typeface="KaiTi" panose="02010609060101010101" pitchFamily="49" charset="-122"/>
                <a:cs typeface="Times New Roman" panose="02020603050405020304" pitchFamily="18" charset="0"/>
              </a:rPr>
              <a:t>科技层面</a:t>
            </a:r>
            <a:r>
              <a:rPr lang="zh-CN" altLang="en-US" sz="2000" b="1" kern="100" dirty="0">
                <a:solidFill>
                  <a:srgbClr val="FF0000"/>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b="1" kern="100" dirty="0">
                <a:solidFill>
                  <a:srgbClr val="FF0000"/>
                </a:solidFill>
                <a:effectLst/>
                <a:latin typeface="KaiTi" panose="02010609060101010101" pitchFamily="49" charset="-122"/>
                <a:ea typeface="KaiTi" panose="02010609060101010101" pitchFamily="49" charset="-122"/>
                <a:cs typeface="Times New Roman" panose="02020603050405020304" pitchFamily="18" charset="0"/>
              </a:rPr>
              <a:t>（</a:t>
            </a:r>
            <a:r>
              <a:rPr lang="en-US" altLang="zh-CN" sz="2000" b="1" kern="100" dirty="0">
                <a:solidFill>
                  <a:srgbClr val="FF0000"/>
                </a:solidFill>
                <a:effectLst/>
                <a:latin typeface="KaiTi" panose="02010609060101010101" pitchFamily="49" charset="-122"/>
                <a:ea typeface="KaiTi" panose="02010609060101010101" pitchFamily="49" charset="-122"/>
                <a:cs typeface="Times New Roman" panose="02020603050405020304" pitchFamily="18" charset="0"/>
              </a:rPr>
              <a:t>2</a:t>
            </a:r>
            <a:r>
              <a:rPr lang="zh-CN" altLang="zh-CN" sz="2000" b="1" kern="100" dirty="0">
                <a:solidFill>
                  <a:srgbClr val="FF0000"/>
                </a:solidFill>
                <a:effectLst/>
                <a:latin typeface="KaiTi" panose="02010609060101010101" pitchFamily="49" charset="-122"/>
                <a:ea typeface="KaiTi" panose="02010609060101010101" pitchFamily="49" charset="-122"/>
                <a:cs typeface="Times New Roman" panose="02020603050405020304" pitchFamily="18" charset="0"/>
              </a:rPr>
              <a:t>分）</a:t>
            </a:r>
          </a:p>
          <a:p>
            <a:pPr algn="just"/>
            <a:r>
              <a:rPr lang="zh-CN" altLang="en-US" sz="2000" kern="100" dirty="0">
                <a:effectLst/>
                <a:latin typeface="KaiTi" panose="02010609060101010101" pitchFamily="49" charset="-122"/>
                <a:ea typeface="KaiTi" panose="02010609060101010101" pitchFamily="49" charset="-122"/>
                <a:cs typeface="Times New Roman" panose="02020603050405020304" pitchFamily="18" charset="0"/>
              </a:rPr>
              <a:t>      </a:t>
            </a:r>
            <a:r>
              <a:rPr lang="zh-CN"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我们要树立远大理想，</a:t>
            </a:r>
            <a:r>
              <a:rPr lang="zh-CN" altLang="zh-CN" sz="2000" u="sng"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将个人梦</a:t>
            </a:r>
            <a:r>
              <a:rPr lang="zh-CN" altLang="en-US" sz="2000" u="sng"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和</a:t>
            </a:r>
            <a:r>
              <a:rPr lang="zh-CN" altLang="zh-CN" sz="2000" u="sng"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中国梦</a:t>
            </a:r>
            <a:r>
              <a:rPr lang="zh-CN" altLang="en-US" sz="2000" u="sng"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相结合</a:t>
            </a:r>
            <a:r>
              <a:rPr lang="zh-CN"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。努力学习，提升专业素养</a:t>
            </a:r>
            <a:r>
              <a:rPr lang="en-US"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投身</a:t>
            </a:r>
            <a:r>
              <a:rPr lang="zh-CN" altLang="zh-CN" sz="2000" u="sng"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社会实践</a:t>
            </a:r>
            <a:r>
              <a:rPr lang="zh-CN"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，培养</a:t>
            </a:r>
            <a:r>
              <a:rPr lang="zh-CN" altLang="zh-CN" sz="2000" u="sng"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创新</a:t>
            </a:r>
            <a:r>
              <a:rPr lang="zh-CN"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精神和能力</a:t>
            </a:r>
            <a:r>
              <a:rPr lang="en-US"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增强</a:t>
            </a:r>
            <a:r>
              <a:rPr lang="zh-CN" altLang="zh-CN" sz="2000" u="sng"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社会责任感</a:t>
            </a:r>
            <a:r>
              <a:rPr lang="zh-CN"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u="sng"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服务和奉献社会</a:t>
            </a:r>
            <a:r>
              <a:rPr lang="en-US"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自觉维护</a:t>
            </a:r>
            <a:r>
              <a:rPr lang="zh-CN" altLang="zh-CN" sz="2000" u="sng"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国家安全</a:t>
            </a:r>
            <a:r>
              <a:rPr lang="zh-CN"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、荣誉和利益，</a:t>
            </a:r>
            <a:r>
              <a:rPr lang="zh-CN" altLang="zh-CN" sz="2000" u="sng"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坚持国家利益至上</a:t>
            </a:r>
            <a:r>
              <a:rPr lang="en-US"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坚定文化自信</a:t>
            </a:r>
            <a:r>
              <a:rPr lang="en-US"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践行</a:t>
            </a:r>
            <a:r>
              <a:rPr lang="zh-CN" altLang="zh-CN" sz="2000" u="sng"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绿色</a:t>
            </a:r>
            <a:r>
              <a:rPr lang="zh-CN"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生活，传播环保理念</a:t>
            </a:r>
            <a:r>
              <a:rPr lang="en-US"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接续</a:t>
            </a:r>
            <a:r>
              <a:rPr lang="zh-CN" altLang="zh-CN" sz="2000" u="sng"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奋斗</a:t>
            </a:r>
            <a:r>
              <a:rPr lang="zh-CN" altLang="zh-CN" sz="2000" kern="100" dirty="0">
                <a:solidFill>
                  <a:schemeClr val="tx1">
                    <a:lumMod val="85000"/>
                    <a:lumOff val="15000"/>
                  </a:schemeClr>
                </a:solidFill>
                <a:effectLst/>
                <a:latin typeface="KaiTi" panose="02010609060101010101" pitchFamily="49" charset="-122"/>
                <a:ea typeface="KaiTi" panose="02010609060101010101" pitchFamily="49" charset="-122"/>
                <a:cs typeface="Times New Roman" panose="02020603050405020304" pitchFamily="18" charset="0"/>
              </a:rPr>
              <a:t>，为实现中华民族伟大复兴贡献青春力量。</a:t>
            </a:r>
            <a:r>
              <a:rPr lang="en-US" altLang="zh-CN" sz="2000" kern="100" dirty="0">
                <a:solidFill>
                  <a:srgbClr val="00B0F0"/>
                </a:solidFill>
                <a:effectLst/>
                <a:latin typeface="KaiTi" panose="02010609060101010101" pitchFamily="49" charset="-122"/>
                <a:ea typeface="KaiTi" panose="02010609060101010101" pitchFamily="49" charset="-122"/>
                <a:cs typeface="Times New Roman" panose="02020603050405020304" pitchFamily="18" charset="0"/>
              </a:rPr>
              <a:t>(</a:t>
            </a:r>
            <a:r>
              <a:rPr lang="zh-CN" altLang="zh-CN" sz="2000" kern="100" dirty="0">
                <a:solidFill>
                  <a:srgbClr val="00B0F0"/>
                </a:solidFill>
                <a:effectLst/>
                <a:latin typeface="KaiTi" panose="02010609060101010101" pitchFamily="49" charset="-122"/>
                <a:ea typeface="KaiTi" panose="02010609060101010101" pitchFamily="49" charset="-122"/>
                <a:cs typeface="Times New Roman" panose="02020603050405020304" pitchFamily="18" charset="0"/>
              </a:rPr>
              <a:t>任意一点 </a:t>
            </a:r>
            <a:r>
              <a:rPr lang="en-US" altLang="zh-CN" sz="2000" b="1" kern="100" dirty="0">
                <a:solidFill>
                  <a:srgbClr val="00B0F0"/>
                </a:solidFill>
                <a:effectLst/>
                <a:latin typeface="KaiTi" panose="02010609060101010101" pitchFamily="49" charset="-122"/>
                <a:ea typeface="KaiTi" panose="02010609060101010101" pitchFamily="49" charset="-122"/>
                <a:cs typeface="Times New Roman" panose="02020603050405020304" pitchFamily="18" charset="0"/>
              </a:rPr>
              <a:t>1 </a:t>
            </a:r>
            <a:r>
              <a:rPr lang="zh-CN" altLang="zh-CN" sz="2000" kern="100" dirty="0">
                <a:solidFill>
                  <a:srgbClr val="00B0F0"/>
                </a:solidFill>
                <a:effectLst/>
                <a:latin typeface="KaiTi" panose="02010609060101010101" pitchFamily="49" charset="-122"/>
                <a:ea typeface="KaiTi" panose="02010609060101010101" pitchFamily="49" charset="-122"/>
                <a:cs typeface="Times New Roman" panose="02020603050405020304" pitchFamily="18" charset="0"/>
              </a:rPr>
              <a:t>分，答到</a:t>
            </a:r>
            <a:r>
              <a:rPr lang="en-US" altLang="zh-CN" sz="2000" kern="100" dirty="0">
                <a:solidFill>
                  <a:srgbClr val="00B0F0"/>
                </a:solidFill>
                <a:effectLst/>
                <a:latin typeface="KaiTi" panose="02010609060101010101" pitchFamily="49" charset="-122"/>
                <a:ea typeface="KaiTi" panose="02010609060101010101" pitchFamily="49" charset="-122"/>
                <a:cs typeface="Times New Roman" panose="02020603050405020304" pitchFamily="18" charset="0"/>
              </a:rPr>
              <a:t>2</a:t>
            </a:r>
            <a:r>
              <a:rPr lang="zh-CN" altLang="zh-CN" sz="2000" kern="100" dirty="0">
                <a:solidFill>
                  <a:srgbClr val="00B0F0"/>
                </a:solidFill>
                <a:effectLst/>
                <a:latin typeface="KaiTi" panose="02010609060101010101" pitchFamily="49" charset="-122"/>
                <a:ea typeface="KaiTi" panose="02010609060101010101" pitchFamily="49" charset="-122"/>
                <a:cs typeface="Times New Roman" panose="02020603050405020304" pitchFamily="18" charset="0"/>
              </a:rPr>
              <a:t>点给</a:t>
            </a:r>
            <a:r>
              <a:rPr lang="en-US" altLang="zh-CN" sz="2000" kern="100" dirty="0">
                <a:solidFill>
                  <a:srgbClr val="00B0F0"/>
                </a:solidFill>
                <a:effectLst/>
                <a:latin typeface="KaiTi" panose="02010609060101010101" pitchFamily="49" charset="-122"/>
                <a:ea typeface="KaiTi" panose="02010609060101010101" pitchFamily="49" charset="-122"/>
                <a:cs typeface="Times New Roman" panose="02020603050405020304" pitchFamily="18" charset="0"/>
              </a:rPr>
              <a:t>2</a:t>
            </a:r>
            <a:r>
              <a:rPr lang="zh-CN" altLang="zh-CN" sz="2000" kern="100" dirty="0">
                <a:solidFill>
                  <a:srgbClr val="00B0F0"/>
                </a:solidFill>
                <a:effectLst/>
                <a:latin typeface="KaiTi" panose="02010609060101010101" pitchFamily="49" charset="-122"/>
                <a:ea typeface="KaiTi" panose="02010609060101010101" pitchFamily="49" charset="-122"/>
                <a:cs typeface="Times New Roman" panose="02020603050405020304" pitchFamily="18" charset="0"/>
              </a:rPr>
              <a:t>分，言之有理即可</a:t>
            </a:r>
            <a:r>
              <a:rPr lang="en-US" altLang="zh-CN" sz="2000" kern="100" dirty="0">
                <a:solidFill>
                  <a:srgbClr val="00B0F0"/>
                </a:solidFill>
                <a:effectLst/>
                <a:latin typeface="KaiTi" panose="02010609060101010101" pitchFamily="49" charset="-122"/>
                <a:ea typeface="KaiTi" panose="02010609060101010101" pitchFamily="49" charset="-122"/>
                <a:cs typeface="Times New Roman" panose="02020603050405020304" pitchFamily="18" charset="0"/>
              </a:rPr>
              <a:t>) </a:t>
            </a:r>
            <a:endParaRPr lang="zh-CN" altLang="zh-CN" sz="2000" kern="100" dirty="0">
              <a:solidFill>
                <a:srgbClr val="00B0F0"/>
              </a:solidFill>
              <a:effectLst/>
              <a:latin typeface="KaiTi" panose="02010609060101010101" pitchFamily="49" charset="-122"/>
              <a:ea typeface="KaiTi" panose="02010609060101010101" pitchFamily="49" charset="-122"/>
              <a:cs typeface="Times New Roman" panose="02020603050405020304" pitchFamily="18" charset="0"/>
            </a:endParaRPr>
          </a:p>
          <a:p>
            <a:pPr algn="just"/>
            <a:r>
              <a:rPr lang="en-US" altLang="zh-CN" sz="2000" kern="1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rPr>
              <a:t> </a:t>
            </a:r>
            <a:endParaRPr lang="zh-CN" altLang="zh-CN" sz="2000" kern="100" dirty="0">
              <a:solidFill>
                <a:srgbClr val="00B0F0"/>
              </a:solidFill>
              <a:effectLst/>
              <a:latin typeface="PingFang SC" panose="020B0400000000000000" pitchFamily="34" charset="-122"/>
              <a:ea typeface="PingFang SC" panose="020B0400000000000000" pitchFamily="34" charset="-122"/>
              <a:cs typeface="Times New Roman" panose="02020603050405020304" pitchFamily="18" charset="0"/>
            </a:endParaRPr>
          </a:p>
        </p:txBody>
      </p:sp>
      <p:sp>
        <p:nvSpPr>
          <p:cNvPr id="6" name="文本框 5">
            <a:extLst>
              <a:ext uri="{FF2B5EF4-FFF2-40B4-BE49-F238E27FC236}">
                <a16:creationId xmlns:a16="http://schemas.microsoft.com/office/drawing/2014/main" id="{56AD64EC-C36F-11AA-7C80-AD3DA393667F}"/>
              </a:ext>
            </a:extLst>
          </p:cNvPr>
          <p:cNvSpPr txBox="1"/>
          <p:nvPr/>
        </p:nvSpPr>
        <p:spPr>
          <a:xfrm>
            <a:off x="6463500" y="904501"/>
            <a:ext cx="4385733" cy="523220"/>
          </a:xfrm>
          <a:prstGeom prst="rect">
            <a:avLst/>
          </a:prstGeom>
          <a:noFill/>
        </p:spPr>
        <p:txBody>
          <a:bodyPr wrap="square">
            <a:spAutoFit/>
          </a:bodyPr>
          <a:lstStyle/>
          <a:p>
            <a:r>
              <a:rPr kumimoji="1" lang="zh-CN" altLang="en-US" sz="2800" b="1" dirty="0">
                <a:solidFill>
                  <a:schemeClr val="bg1"/>
                </a:solidFill>
                <a:latin typeface="PingFang SC" panose="020B0400000000000000" pitchFamily="34" charset="-122"/>
                <a:ea typeface="PingFang SC" panose="020B0400000000000000" pitchFamily="34" charset="-122"/>
              </a:rPr>
              <a:t>中国青年助力</a:t>
            </a:r>
            <a:r>
              <a:rPr kumimoji="1" lang="en-US" altLang="zh-CN" sz="2800" b="1" dirty="0">
                <a:solidFill>
                  <a:schemeClr val="bg1"/>
                </a:solidFill>
                <a:latin typeface="PingFang SC" panose="020B0400000000000000" pitchFamily="34" charset="-122"/>
                <a:ea typeface="PingFang SC" panose="020B0400000000000000" pitchFamily="34" charset="-122"/>
              </a:rPr>
              <a:t>AI</a:t>
            </a:r>
            <a:r>
              <a:rPr kumimoji="1" lang="zh-CN" altLang="en-US" sz="2800" b="1" dirty="0">
                <a:solidFill>
                  <a:schemeClr val="bg1"/>
                </a:solidFill>
                <a:latin typeface="PingFang SC" panose="020B0400000000000000" pitchFamily="34" charset="-122"/>
                <a:ea typeface="PingFang SC" panose="020B0400000000000000" pitchFamily="34" charset="-122"/>
              </a:rPr>
              <a:t>强国！</a:t>
            </a:r>
            <a:endParaRPr lang="zh-CN" altLang="en-US" sz="2800" dirty="0">
              <a:solidFill>
                <a:schemeClr val="bg1"/>
              </a:solidFill>
            </a:endParaRPr>
          </a:p>
        </p:txBody>
      </p:sp>
      <p:sp>
        <p:nvSpPr>
          <p:cNvPr id="7" name="文本框 6">
            <a:extLst>
              <a:ext uri="{FF2B5EF4-FFF2-40B4-BE49-F238E27FC236}">
                <a16:creationId xmlns:a16="http://schemas.microsoft.com/office/drawing/2014/main" id="{9114C1CB-1FF4-BC9D-A19C-7118B3D7901E}"/>
              </a:ext>
            </a:extLst>
          </p:cNvPr>
          <p:cNvSpPr txBox="1"/>
          <p:nvPr/>
        </p:nvSpPr>
        <p:spPr>
          <a:xfrm>
            <a:off x="2303884" y="984633"/>
            <a:ext cx="4339650" cy="369332"/>
          </a:xfrm>
          <a:prstGeom prst="rect">
            <a:avLst/>
          </a:prstGeom>
          <a:noFill/>
        </p:spPr>
        <p:txBody>
          <a:bodyPr wrap="none" rtlCol="0">
            <a:spAutoFit/>
          </a:bodyPr>
          <a:lstStyle/>
          <a:p>
            <a:r>
              <a:rPr kumimoji="1" lang="zh-CN" altLang="en-US" b="1" dirty="0">
                <a:solidFill>
                  <a:schemeClr val="bg1"/>
                </a:solidFill>
                <a:latin typeface="PingFang SC" panose="020B0400000000000000" pitchFamily="34" charset="-122"/>
                <a:ea typeface="PingFang SC" panose="020B0400000000000000" pitchFamily="34" charset="-122"/>
              </a:rPr>
              <a:t>同学们，大家好，今天我倡议的主题是：</a:t>
            </a:r>
          </a:p>
        </p:txBody>
      </p:sp>
    </p:spTree>
    <p:extLst>
      <p:ext uri="{BB962C8B-B14F-4D97-AF65-F5344CB8AC3E}">
        <p14:creationId xmlns:p14="http://schemas.microsoft.com/office/powerpoint/2010/main" val="1696260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blinds(horizontal)">
                                      <p:cBhvr>
                                        <p:cTn id="20" dur="50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blinds(horizontal)">
                                      <p:cBhvr>
                                        <p:cTn id="25" dur="500"/>
                                        <p:tgtEl>
                                          <p:spTgt spid="4">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blinds(horizontal)">
                                      <p:cBhvr>
                                        <p:cTn id="30" dur="500"/>
                                        <p:tgtEl>
                                          <p:spTgt spid="4">
                                            <p:txEl>
                                              <p:pRg st="3" end="3"/>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blinds(horizontal)">
                                      <p:cBhvr>
                                        <p:cTn id="3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2B3D329-FF50-F274-2EB0-1AEB01810AEF}"/>
              </a:ext>
            </a:extLst>
          </p:cNvPr>
          <p:cNvPicPr>
            <a:picLocks noChangeAspect="1"/>
          </p:cNvPicPr>
          <p:nvPr/>
        </p:nvPicPr>
        <p:blipFill>
          <a:blip r:embed="rId2"/>
          <a:stretch>
            <a:fillRect/>
          </a:stretch>
        </p:blipFill>
        <p:spPr>
          <a:xfrm>
            <a:off x="0" y="0"/>
            <a:ext cx="12372600" cy="6935421"/>
          </a:xfrm>
          <a:prstGeom prst="rect">
            <a:avLst/>
          </a:prstGeom>
        </p:spPr>
      </p:pic>
      <p:sp>
        <p:nvSpPr>
          <p:cNvPr id="3" name="文本框 2">
            <a:extLst>
              <a:ext uri="{FF2B5EF4-FFF2-40B4-BE49-F238E27FC236}">
                <a16:creationId xmlns:a16="http://schemas.microsoft.com/office/drawing/2014/main" id="{F26704B9-E8DB-8417-915A-CF3E2A4A469B}"/>
              </a:ext>
            </a:extLst>
          </p:cNvPr>
          <p:cNvSpPr txBox="1"/>
          <p:nvPr/>
        </p:nvSpPr>
        <p:spPr>
          <a:xfrm>
            <a:off x="1670064" y="2844800"/>
            <a:ext cx="3877985" cy="1569660"/>
          </a:xfrm>
          <a:prstGeom prst="rect">
            <a:avLst/>
          </a:prstGeom>
          <a:noFill/>
        </p:spPr>
        <p:txBody>
          <a:bodyPr wrap="none" rtlCol="0">
            <a:spAutoFit/>
          </a:bodyPr>
          <a:lstStyle/>
          <a:p>
            <a:r>
              <a:rPr kumimoji="1" lang="zh-CN" altLang="en-US" sz="9600" dirty="0">
                <a:solidFill>
                  <a:schemeClr val="bg1"/>
                </a:solidFill>
                <a:latin typeface="PingFang SC" panose="020B0400000000000000" pitchFamily="34" charset="-122"/>
                <a:ea typeface="PingFang SC" panose="020B0400000000000000" pitchFamily="34" charset="-122"/>
              </a:rPr>
              <a:t>下课。</a:t>
            </a:r>
          </a:p>
        </p:txBody>
      </p:sp>
    </p:spTree>
    <p:extLst>
      <p:ext uri="{BB962C8B-B14F-4D97-AF65-F5344CB8AC3E}">
        <p14:creationId xmlns:p14="http://schemas.microsoft.com/office/powerpoint/2010/main" val="25457678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43361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40236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57" name="直线连接符 56">
            <a:extLst>
              <a:ext uri="{FF2B5EF4-FFF2-40B4-BE49-F238E27FC236}">
                <a16:creationId xmlns:a16="http://schemas.microsoft.com/office/drawing/2014/main" id="{7A00CB84-5643-567B-6C82-F526C9D1B8B3}"/>
              </a:ext>
            </a:extLst>
          </p:cNvPr>
          <p:cNvCxnSpPr>
            <a:cxnSpLocks/>
          </p:cNvCxnSpPr>
          <p:nvPr/>
        </p:nvCxnSpPr>
        <p:spPr>
          <a:xfrm>
            <a:off x="0" y="3429000"/>
            <a:ext cx="414528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线连接符 55">
            <a:extLst>
              <a:ext uri="{FF2B5EF4-FFF2-40B4-BE49-F238E27FC236}">
                <a16:creationId xmlns:a16="http://schemas.microsoft.com/office/drawing/2014/main" id="{09EE4B65-7F6C-AD6F-A00B-BAFF9968E85E}"/>
              </a:ext>
            </a:extLst>
          </p:cNvPr>
          <p:cNvCxnSpPr>
            <a:cxnSpLocks/>
          </p:cNvCxnSpPr>
          <p:nvPr/>
        </p:nvCxnSpPr>
        <p:spPr>
          <a:xfrm>
            <a:off x="6096000" y="0"/>
            <a:ext cx="0" cy="186944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椭圆 3">
            <a:extLst>
              <a:ext uri="{FF2B5EF4-FFF2-40B4-BE49-F238E27FC236}">
                <a16:creationId xmlns:a16="http://schemas.microsoft.com/office/drawing/2014/main" id="{B1DCD955-DF6A-DAE5-7931-3DE2E5852BDB}"/>
              </a:ext>
            </a:extLst>
          </p:cNvPr>
          <p:cNvSpPr/>
          <p:nvPr/>
        </p:nvSpPr>
        <p:spPr>
          <a:xfrm>
            <a:off x="4785360" y="2011680"/>
            <a:ext cx="2621280" cy="2275840"/>
          </a:xfrm>
          <a:prstGeom prst="ellipse">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5" name="存储的数据 4">
            <a:extLst>
              <a:ext uri="{FF2B5EF4-FFF2-40B4-BE49-F238E27FC236}">
                <a16:creationId xmlns:a16="http://schemas.microsoft.com/office/drawing/2014/main" id="{68CA78C1-5F62-25F2-2E4D-BBD0680E30FD}"/>
              </a:ext>
            </a:extLst>
          </p:cNvPr>
          <p:cNvSpPr/>
          <p:nvPr/>
        </p:nvSpPr>
        <p:spPr>
          <a:xfrm rot="16200000">
            <a:off x="5308600" y="3317240"/>
            <a:ext cx="1564640" cy="2306320"/>
          </a:xfrm>
          <a:prstGeom prst="flowChartOnlineStorag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6" name="椭圆 5">
            <a:extLst>
              <a:ext uri="{FF2B5EF4-FFF2-40B4-BE49-F238E27FC236}">
                <a16:creationId xmlns:a16="http://schemas.microsoft.com/office/drawing/2014/main" id="{CDAAB1B0-EAAA-FB2B-B05D-8BD7BF5D9A23}"/>
              </a:ext>
            </a:extLst>
          </p:cNvPr>
          <p:cNvSpPr/>
          <p:nvPr/>
        </p:nvSpPr>
        <p:spPr>
          <a:xfrm>
            <a:off x="5262880" y="2458720"/>
            <a:ext cx="558800" cy="55880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sz="2800" dirty="0">
                <a:ln>
                  <a:solidFill>
                    <a:sysClr val="windowText" lastClr="000000"/>
                  </a:solidFill>
                </a:ln>
                <a:solidFill>
                  <a:schemeClr val="tx1"/>
                </a:solidFill>
              </a:rPr>
              <a:t>A</a:t>
            </a:r>
            <a:endParaRPr kumimoji="1" lang="zh-CN" altLang="en-US" sz="2800" dirty="0">
              <a:ln>
                <a:solidFill>
                  <a:sysClr val="windowText" lastClr="000000"/>
                </a:solidFill>
              </a:ln>
              <a:solidFill>
                <a:schemeClr val="tx1"/>
              </a:solidFill>
            </a:endParaRPr>
          </a:p>
        </p:txBody>
      </p:sp>
      <p:sp>
        <p:nvSpPr>
          <p:cNvPr id="7" name="椭圆 6">
            <a:extLst>
              <a:ext uri="{FF2B5EF4-FFF2-40B4-BE49-F238E27FC236}">
                <a16:creationId xmlns:a16="http://schemas.microsoft.com/office/drawing/2014/main" id="{70C56305-000E-98EA-85BE-59BEB1CD1FAF}"/>
              </a:ext>
            </a:extLst>
          </p:cNvPr>
          <p:cNvSpPr/>
          <p:nvPr/>
        </p:nvSpPr>
        <p:spPr>
          <a:xfrm>
            <a:off x="6334760" y="2458720"/>
            <a:ext cx="558800" cy="55880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n>
                  <a:solidFill>
                    <a:sysClr val="windowText" lastClr="000000"/>
                  </a:solidFill>
                </a:ln>
                <a:solidFill>
                  <a:schemeClr val="tx1"/>
                </a:solidFill>
                <a:latin typeface="Microsoft YaHei" panose="020B0503020204020204" pitchFamily="34" charset="-122"/>
                <a:ea typeface="Microsoft YaHei" panose="020B0503020204020204" pitchFamily="34" charset="-122"/>
              </a:rPr>
              <a:t>I</a:t>
            </a:r>
            <a:endParaRPr kumimoji="1" lang="zh-CN" altLang="en-US" sz="3600" b="1" dirty="0">
              <a:ln>
                <a:solidFill>
                  <a:sysClr val="windowText" lastClr="000000"/>
                </a:solidFill>
              </a:ln>
              <a:solidFill>
                <a:schemeClr val="tx1"/>
              </a:solidFill>
              <a:latin typeface="Microsoft YaHei" panose="020B0503020204020204" pitchFamily="34" charset="-122"/>
              <a:ea typeface="Microsoft YaHei" panose="020B0503020204020204" pitchFamily="34" charset="-122"/>
            </a:endParaRPr>
          </a:p>
        </p:txBody>
      </p:sp>
      <p:sp>
        <p:nvSpPr>
          <p:cNvPr id="9" name="终止符 8">
            <a:extLst>
              <a:ext uri="{FF2B5EF4-FFF2-40B4-BE49-F238E27FC236}">
                <a16:creationId xmlns:a16="http://schemas.microsoft.com/office/drawing/2014/main" id="{8409CF1D-A96C-F600-1F13-0C35199048B1}"/>
              </a:ext>
            </a:extLst>
          </p:cNvPr>
          <p:cNvSpPr/>
          <p:nvPr/>
        </p:nvSpPr>
        <p:spPr>
          <a:xfrm>
            <a:off x="5262880" y="3205480"/>
            <a:ext cx="1691640" cy="457199"/>
          </a:xfrm>
          <a:prstGeom prst="flowChartTerminato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b="1" dirty="0">
                <a:solidFill>
                  <a:schemeClr val="tx1"/>
                </a:solidFill>
              </a:rPr>
              <a:t>人工智能</a:t>
            </a:r>
          </a:p>
        </p:txBody>
      </p:sp>
      <p:cxnSp>
        <p:nvCxnSpPr>
          <p:cNvPr id="11" name="曲线连接符 10">
            <a:extLst>
              <a:ext uri="{FF2B5EF4-FFF2-40B4-BE49-F238E27FC236}">
                <a16:creationId xmlns:a16="http://schemas.microsoft.com/office/drawing/2014/main" id="{9EE1C31D-4479-FACC-F8FD-D36B9B563B27}"/>
              </a:ext>
            </a:extLst>
          </p:cNvPr>
          <p:cNvCxnSpPr>
            <a:cxnSpLocks/>
            <a:stCxn id="4" idx="6"/>
          </p:cNvCxnSpPr>
          <p:nvPr/>
        </p:nvCxnSpPr>
        <p:spPr>
          <a:xfrm flipV="1">
            <a:off x="7406640" y="2458720"/>
            <a:ext cx="792480" cy="690880"/>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6" name="曲线连接符 15">
            <a:extLst>
              <a:ext uri="{FF2B5EF4-FFF2-40B4-BE49-F238E27FC236}">
                <a16:creationId xmlns:a16="http://schemas.microsoft.com/office/drawing/2014/main" id="{709203BC-5931-23BB-C460-BAAF2CBE3617}"/>
              </a:ext>
            </a:extLst>
          </p:cNvPr>
          <p:cNvCxnSpPr>
            <a:cxnSpLocks/>
          </p:cNvCxnSpPr>
          <p:nvPr/>
        </p:nvCxnSpPr>
        <p:spPr>
          <a:xfrm flipV="1">
            <a:off x="7345680" y="3205480"/>
            <a:ext cx="1117600" cy="228599"/>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6" name="曲线连接符 25">
            <a:extLst>
              <a:ext uri="{FF2B5EF4-FFF2-40B4-BE49-F238E27FC236}">
                <a16:creationId xmlns:a16="http://schemas.microsoft.com/office/drawing/2014/main" id="{84E548CB-1F0B-A5AA-1C64-971A4DB8BA18}"/>
              </a:ext>
            </a:extLst>
          </p:cNvPr>
          <p:cNvCxnSpPr>
            <a:cxnSpLocks/>
          </p:cNvCxnSpPr>
          <p:nvPr/>
        </p:nvCxnSpPr>
        <p:spPr>
          <a:xfrm>
            <a:off x="7244080" y="3688079"/>
            <a:ext cx="955040" cy="358139"/>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2" name="曲线连接符 31">
            <a:extLst>
              <a:ext uri="{FF2B5EF4-FFF2-40B4-BE49-F238E27FC236}">
                <a16:creationId xmlns:a16="http://schemas.microsoft.com/office/drawing/2014/main" id="{B5A90893-8E4F-1DA0-6D38-625493D1BB88}"/>
              </a:ext>
            </a:extLst>
          </p:cNvPr>
          <p:cNvCxnSpPr>
            <a:cxnSpLocks/>
          </p:cNvCxnSpPr>
          <p:nvPr/>
        </p:nvCxnSpPr>
        <p:spPr>
          <a:xfrm>
            <a:off x="6954520" y="3850639"/>
            <a:ext cx="883920" cy="829307"/>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4" name="曲线连接符 33">
            <a:extLst>
              <a:ext uri="{FF2B5EF4-FFF2-40B4-BE49-F238E27FC236}">
                <a16:creationId xmlns:a16="http://schemas.microsoft.com/office/drawing/2014/main" id="{52F96063-AAC9-C097-6951-6228250B2BEA}"/>
              </a:ext>
            </a:extLst>
          </p:cNvPr>
          <p:cNvCxnSpPr>
            <a:cxnSpLocks/>
          </p:cNvCxnSpPr>
          <p:nvPr/>
        </p:nvCxnSpPr>
        <p:spPr>
          <a:xfrm rot="16200000" flipH="1">
            <a:off x="6260783" y="4119561"/>
            <a:ext cx="1039495" cy="637540"/>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6" name="曲线连接符 35">
            <a:extLst>
              <a:ext uri="{FF2B5EF4-FFF2-40B4-BE49-F238E27FC236}">
                <a16:creationId xmlns:a16="http://schemas.microsoft.com/office/drawing/2014/main" id="{9FE8373A-6798-C6A1-B79F-CD442A9821CB}"/>
              </a:ext>
            </a:extLst>
          </p:cNvPr>
          <p:cNvCxnSpPr>
            <a:cxnSpLocks/>
          </p:cNvCxnSpPr>
          <p:nvPr/>
        </p:nvCxnSpPr>
        <p:spPr>
          <a:xfrm rot="5400000">
            <a:off x="5089208" y="4117658"/>
            <a:ext cx="1014097" cy="666748"/>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0" name="曲线连接符 39">
            <a:extLst>
              <a:ext uri="{FF2B5EF4-FFF2-40B4-BE49-F238E27FC236}">
                <a16:creationId xmlns:a16="http://schemas.microsoft.com/office/drawing/2014/main" id="{C6941C75-E385-D9FE-3C6F-E814668001F0}"/>
              </a:ext>
            </a:extLst>
          </p:cNvPr>
          <p:cNvCxnSpPr>
            <a:cxnSpLocks/>
          </p:cNvCxnSpPr>
          <p:nvPr/>
        </p:nvCxnSpPr>
        <p:spPr>
          <a:xfrm rot="10800000" flipV="1">
            <a:off x="3992880" y="3662679"/>
            <a:ext cx="923289" cy="360524"/>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8" name="曲线连接符 37">
            <a:extLst>
              <a:ext uri="{FF2B5EF4-FFF2-40B4-BE49-F238E27FC236}">
                <a16:creationId xmlns:a16="http://schemas.microsoft.com/office/drawing/2014/main" id="{DD6BF7FE-EB2D-9024-BDC4-32908EDAEF38}"/>
              </a:ext>
            </a:extLst>
          </p:cNvPr>
          <p:cNvCxnSpPr>
            <a:cxnSpLocks/>
          </p:cNvCxnSpPr>
          <p:nvPr/>
        </p:nvCxnSpPr>
        <p:spPr>
          <a:xfrm rot="10800000" flipV="1">
            <a:off x="4485642" y="3874452"/>
            <a:ext cx="802639" cy="668972"/>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2" name="曲线连接符 41">
            <a:extLst>
              <a:ext uri="{FF2B5EF4-FFF2-40B4-BE49-F238E27FC236}">
                <a16:creationId xmlns:a16="http://schemas.microsoft.com/office/drawing/2014/main" id="{1311A443-E6B4-F6AD-099A-7E7FB382F350}"/>
              </a:ext>
            </a:extLst>
          </p:cNvPr>
          <p:cNvCxnSpPr>
            <a:cxnSpLocks/>
          </p:cNvCxnSpPr>
          <p:nvPr/>
        </p:nvCxnSpPr>
        <p:spPr>
          <a:xfrm rot="10800000">
            <a:off x="3728721" y="3139444"/>
            <a:ext cx="1089025" cy="229353"/>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7" name="曲线连接符 46">
            <a:extLst>
              <a:ext uri="{FF2B5EF4-FFF2-40B4-BE49-F238E27FC236}">
                <a16:creationId xmlns:a16="http://schemas.microsoft.com/office/drawing/2014/main" id="{88D1544F-EB1C-F5BD-3567-CF1680453887}"/>
              </a:ext>
            </a:extLst>
          </p:cNvPr>
          <p:cNvCxnSpPr>
            <a:cxnSpLocks/>
          </p:cNvCxnSpPr>
          <p:nvPr/>
        </p:nvCxnSpPr>
        <p:spPr>
          <a:xfrm rot="10800000">
            <a:off x="3992880" y="2329691"/>
            <a:ext cx="894083" cy="639377"/>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3" name="直线连接符 62">
            <a:extLst>
              <a:ext uri="{FF2B5EF4-FFF2-40B4-BE49-F238E27FC236}">
                <a16:creationId xmlns:a16="http://schemas.microsoft.com/office/drawing/2014/main" id="{D6314DDB-6CD7-2AA9-C6FE-30F017B87782}"/>
              </a:ext>
            </a:extLst>
          </p:cNvPr>
          <p:cNvCxnSpPr>
            <a:cxnSpLocks/>
          </p:cNvCxnSpPr>
          <p:nvPr/>
        </p:nvCxnSpPr>
        <p:spPr>
          <a:xfrm>
            <a:off x="8046720" y="3434080"/>
            <a:ext cx="414528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线连接符 64">
            <a:extLst>
              <a:ext uri="{FF2B5EF4-FFF2-40B4-BE49-F238E27FC236}">
                <a16:creationId xmlns:a16="http://schemas.microsoft.com/office/drawing/2014/main" id="{FDEF57AB-64F5-DC47-1DF8-23AC32C23790}"/>
              </a:ext>
            </a:extLst>
          </p:cNvPr>
          <p:cNvCxnSpPr>
            <a:cxnSpLocks/>
          </p:cNvCxnSpPr>
          <p:nvPr/>
        </p:nvCxnSpPr>
        <p:spPr>
          <a:xfrm>
            <a:off x="6106160" y="4679946"/>
            <a:ext cx="0" cy="217805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91F5A216-16D0-C73C-E6F4-3640F254C9B6}"/>
              </a:ext>
            </a:extLst>
          </p:cNvPr>
          <p:cNvSpPr txBox="1"/>
          <p:nvPr/>
        </p:nvSpPr>
        <p:spPr>
          <a:xfrm>
            <a:off x="0" y="0"/>
            <a:ext cx="2307042" cy="400110"/>
          </a:xfrm>
          <a:prstGeom prst="rect">
            <a:avLst/>
          </a:prstGeom>
          <a:noFill/>
        </p:spPr>
        <p:txBody>
          <a:bodyPr wrap="none" rtlCol="0">
            <a:spAutoFit/>
          </a:bodyPr>
          <a:lstStyle/>
          <a:p>
            <a:r>
              <a:rPr kumimoji="1" lang="zh-CN" altLang="en-US" sz="2000" b="1" dirty="0">
                <a:solidFill>
                  <a:schemeClr val="tx1">
                    <a:lumMod val="65000"/>
                    <a:lumOff val="35000"/>
                  </a:schemeClr>
                </a:solidFill>
              </a:rPr>
              <a:t>第一部分 心理健康</a:t>
            </a:r>
          </a:p>
        </p:txBody>
      </p:sp>
      <p:sp>
        <p:nvSpPr>
          <p:cNvPr id="3" name="文本框 2">
            <a:extLst>
              <a:ext uri="{FF2B5EF4-FFF2-40B4-BE49-F238E27FC236}">
                <a16:creationId xmlns:a16="http://schemas.microsoft.com/office/drawing/2014/main" id="{DB399955-7640-99CC-DF19-3B6510F0CE21}"/>
              </a:ext>
            </a:extLst>
          </p:cNvPr>
          <p:cNvSpPr txBox="1"/>
          <p:nvPr/>
        </p:nvSpPr>
        <p:spPr>
          <a:xfrm>
            <a:off x="9884958" y="0"/>
            <a:ext cx="2307042" cy="400110"/>
          </a:xfrm>
          <a:prstGeom prst="rect">
            <a:avLst/>
          </a:prstGeom>
          <a:noFill/>
        </p:spPr>
        <p:txBody>
          <a:bodyPr wrap="none" rtlCol="0">
            <a:spAutoFit/>
          </a:bodyPr>
          <a:lstStyle/>
          <a:p>
            <a:r>
              <a:rPr kumimoji="1" lang="zh-CN" altLang="en-US" sz="2000" b="1" dirty="0">
                <a:solidFill>
                  <a:schemeClr val="tx1">
                    <a:lumMod val="65000"/>
                    <a:lumOff val="35000"/>
                  </a:schemeClr>
                </a:solidFill>
              </a:rPr>
              <a:t>第二部分 道德品质</a:t>
            </a:r>
          </a:p>
        </p:txBody>
      </p:sp>
      <p:sp>
        <p:nvSpPr>
          <p:cNvPr id="8" name="文本框 7">
            <a:extLst>
              <a:ext uri="{FF2B5EF4-FFF2-40B4-BE49-F238E27FC236}">
                <a16:creationId xmlns:a16="http://schemas.microsoft.com/office/drawing/2014/main" id="{7F305515-46DD-3541-179D-7001FD353533}"/>
              </a:ext>
            </a:extLst>
          </p:cNvPr>
          <p:cNvSpPr txBox="1"/>
          <p:nvPr/>
        </p:nvSpPr>
        <p:spPr>
          <a:xfrm>
            <a:off x="0" y="6457891"/>
            <a:ext cx="2307042" cy="400110"/>
          </a:xfrm>
          <a:prstGeom prst="rect">
            <a:avLst/>
          </a:prstGeom>
          <a:noFill/>
        </p:spPr>
        <p:txBody>
          <a:bodyPr wrap="none" rtlCol="0">
            <a:spAutoFit/>
          </a:bodyPr>
          <a:lstStyle/>
          <a:p>
            <a:r>
              <a:rPr kumimoji="1" lang="zh-CN" altLang="en-US" sz="2000" b="1" dirty="0">
                <a:solidFill>
                  <a:schemeClr val="tx1">
                    <a:lumMod val="65000"/>
                    <a:lumOff val="35000"/>
                  </a:schemeClr>
                </a:solidFill>
              </a:rPr>
              <a:t>第三部分 学法用法</a:t>
            </a:r>
          </a:p>
        </p:txBody>
      </p:sp>
      <p:sp>
        <p:nvSpPr>
          <p:cNvPr id="10" name="文本框 9">
            <a:extLst>
              <a:ext uri="{FF2B5EF4-FFF2-40B4-BE49-F238E27FC236}">
                <a16:creationId xmlns:a16="http://schemas.microsoft.com/office/drawing/2014/main" id="{A5A75994-74C0-ECC6-6C0E-7DC28F006080}"/>
              </a:ext>
            </a:extLst>
          </p:cNvPr>
          <p:cNvSpPr txBox="1"/>
          <p:nvPr/>
        </p:nvSpPr>
        <p:spPr>
          <a:xfrm>
            <a:off x="9905279" y="6457890"/>
            <a:ext cx="2307042" cy="400110"/>
          </a:xfrm>
          <a:prstGeom prst="rect">
            <a:avLst/>
          </a:prstGeom>
          <a:noFill/>
        </p:spPr>
        <p:txBody>
          <a:bodyPr wrap="none" rtlCol="0">
            <a:spAutoFit/>
          </a:bodyPr>
          <a:lstStyle/>
          <a:p>
            <a:r>
              <a:rPr kumimoji="1" lang="zh-CN" altLang="en-US" sz="2000" b="1" dirty="0">
                <a:solidFill>
                  <a:schemeClr val="tx1">
                    <a:lumMod val="65000"/>
                    <a:lumOff val="35000"/>
                  </a:schemeClr>
                </a:solidFill>
              </a:rPr>
              <a:t>第四部分 融入社会</a:t>
            </a:r>
          </a:p>
        </p:txBody>
      </p:sp>
    </p:spTree>
    <p:extLst>
      <p:ext uri="{BB962C8B-B14F-4D97-AF65-F5344CB8AC3E}">
        <p14:creationId xmlns:p14="http://schemas.microsoft.com/office/powerpoint/2010/main" val="31181341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49660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32882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0478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4160132-3367-A612-4F60-4CCC9E624021}"/>
              </a:ext>
            </a:extLst>
          </p:cNvPr>
          <p:cNvPicPr>
            <a:picLocks noChangeAspect="1"/>
          </p:cNvPicPr>
          <p:nvPr/>
        </p:nvPicPr>
        <p:blipFill>
          <a:blip r:embed="rId2"/>
          <a:stretch>
            <a:fillRect/>
          </a:stretch>
        </p:blipFill>
        <p:spPr>
          <a:xfrm>
            <a:off x="1192274" y="895580"/>
            <a:ext cx="9807451" cy="5516543"/>
          </a:xfrm>
          <a:prstGeom prst="rect">
            <a:avLst/>
          </a:prstGeom>
          <a:effectLst>
            <a:outerShdw blurRad="322433" dist="50800" dir="5400000" algn="ctr" rotWithShape="0">
              <a:srgbClr val="000000">
                <a:alpha val="88000"/>
              </a:srgbClr>
            </a:outerShdw>
          </a:effectLst>
        </p:spPr>
      </p:pic>
      <p:sp>
        <p:nvSpPr>
          <p:cNvPr id="5" name="文本框 4">
            <a:extLst>
              <a:ext uri="{FF2B5EF4-FFF2-40B4-BE49-F238E27FC236}">
                <a16:creationId xmlns:a16="http://schemas.microsoft.com/office/drawing/2014/main" id="{7231D33F-0FA0-96EA-36C2-5D419CAF4CAE}"/>
              </a:ext>
            </a:extLst>
          </p:cNvPr>
          <p:cNvSpPr txBox="1"/>
          <p:nvPr/>
        </p:nvSpPr>
        <p:spPr>
          <a:xfrm>
            <a:off x="1045427" y="245822"/>
            <a:ext cx="10460910" cy="400110"/>
          </a:xfrm>
          <a:prstGeom prst="rect">
            <a:avLst/>
          </a:prstGeom>
          <a:noFill/>
        </p:spPr>
        <p:txBody>
          <a:bodyPr wrap="square" rtlCol="0">
            <a:spAutoFit/>
          </a:bodyPr>
          <a:lstStyle/>
          <a:p>
            <a:r>
              <a:rPr lang="zh-CN" altLang="en-US" sz="2000" b="1" kern="100" dirty="0">
                <a:effectLst/>
                <a:latin typeface="DengXian" panose="02010600030101010101" pitchFamily="2" charset="-122"/>
                <a:ea typeface="DengXian" panose="02010600030101010101" pitchFamily="2" charset="-122"/>
                <a:cs typeface="Times New Roman" panose="02020603050405020304" pitchFamily="18" charset="0"/>
              </a:rPr>
              <a:t>一、</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请你把人工智能（</a:t>
            </a:r>
            <a:r>
              <a:rPr lang="en-US"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AI</a:t>
            </a:r>
            <a:r>
              <a:rPr lang="zh-CN" altLang="zh-CN" sz="2000" b="1" kern="100" dirty="0">
                <a:effectLst/>
                <a:latin typeface="DengXian" panose="02010600030101010101" pitchFamily="2" charset="-122"/>
                <a:ea typeface="DengXian" panose="02010600030101010101" pitchFamily="2" charset="-122"/>
                <a:cs typeface="Times New Roman" panose="02020603050405020304" pitchFamily="18" charset="0"/>
              </a:rPr>
              <a:t>）涉及的考点关键词，填入以下章鱼形思维导图内，分类正确。</a:t>
            </a:r>
            <a:endParaRPr lang="zh-CN" altLang="zh-CN" sz="20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606139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5FA0D84-5786-A296-212C-E73EE4DFD13A}"/>
              </a:ext>
            </a:extLst>
          </p:cNvPr>
          <p:cNvPicPr>
            <a:picLocks noChangeAspect="1"/>
          </p:cNvPicPr>
          <p:nvPr/>
        </p:nvPicPr>
        <p:blipFill>
          <a:blip r:embed="rId2"/>
          <a:stretch>
            <a:fillRect/>
          </a:stretch>
        </p:blipFill>
        <p:spPr>
          <a:xfrm>
            <a:off x="-1" y="0"/>
            <a:ext cx="6213989" cy="4013200"/>
          </a:xfrm>
          <a:prstGeom prst="rect">
            <a:avLst/>
          </a:prstGeom>
        </p:spPr>
      </p:pic>
      <p:pic>
        <p:nvPicPr>
          <p:cNvPr id="6" name="图片 5">
            <a:extLst>
              <a:ext uri="{FF2B5EF4-FFF2-40B4-BE49-F238E27FC236}">
                <a16:creationId xmlns:a16="http://schemas.microsoft.com/office/drawing/2014/main" id="{8D386F1C-99B7-AFF3-7864-08BAEA976C93}"/>
              </a:ext>
            </a:extLst>
          </p:cNvPr>
          <p:cNvPicPr>
            <a:picLocks noChangeAspect="1"/>
          </p:cNvPicPr>
          <p:nvPr/>
        </p:nvPicPr>
        <p:blipFill>
          <a:blip r:embed="rId3"/>
          <a:stretch>
            <a:fillRect/>
          </a:stretch>
        </p:blipFill>
        <p:spPr>
          <a:xfrm>
            <a:off x="5775533" y="-1"/>
            <a:ext cx="6416467" cy="3825997"/>
          </a:xfrm>
          <a:prstGeom prst="rect">
            <a:avLst/>
          </a:prstGeom>
        </p:spPr>
      </p:pic>
      <p:pic>
        <p:nvPicPr>
          <p:cNvPr id="5" name="图片 4">
            <a:extLst>
              <a:ext uri="{FF2B5EF4-FFF2-40B4-BE49-F238E27FC236}">
                <a16:creationId xmlns:a16="http://schemas.microsoft.com/office/drawing/2014/main" id="{2739C4B4-1C85-7F13-6B66-B255B7B41EE2}"/>
              </a:ext>
            </a:extLst>
          </p:cNvPr>
          <p:cNvPicPr>
            <a:picLocks noChangeAspect="1"/>
          </p:cNvPicPr>
          <p:nvPr/>
        </p:nvPicPr>
        <p:blipFill>
          <a:blip r:embed="rId4"/>
          <a:stretch>
            <a:fillRect/>
          </a:stretch>
        </p:blipFill>
        <p:spPr>
          <a:xfrm>
            <a:off x="2883732" y="3032002"/>
            <a:ext cx="6635021" cy="3825997"/>
          </a:xfrm>
          <a:prstGeom prst="rect">
            <a:avLst/>
          </a:prstGeom>
        </p:spPr>
      </p:pic>
      <p:sp>
        <p:nvSpPr>
          <p:cNvPr id="7" name="文本框 6">
            <a:extLst>
              <a:ext uri="{FF2B5EF4-FFF2-40B4-BE49-F238E27FC236}">
                <a16:creationId xmlns:a16="http://schemas.microsoft.com/office/drawing/2014/main" id="{14ACB0BD-671A-446A-4F48-458B1016989A}"/>
              </a:ext>
            </a:extLst>
          </p:cNvPr>
          <p:cNvSpPr txBox="1"/>
          <p:nvPr/>
        </p:nvSpPr>
        <p:spPr>
          <a:xfrm>
            <a:off x="3867462" y="179882"/>
            <a:ext cx="877163" cy="369332"/>
          </a:xfrm>
          <a:prstGeom prst="rect">
            <a:avLst/>
          </a:prstGeom>
          <a:solidFill>
            <a:schemeClr val="bg1"/>
          </a:solidFill>
        </p:spPr>
        <p:txBody>
          <a:bodyPr wrap="none" rtlCol="0">
            <a:spAutoFit/>
          </a:bodyPr>
          <a:lstStyle/>
          <a:p>
            <a:r>
              <a:rPr kumimoji="1" lang="zh-CN" altLang="en-US" dirty="0"/>
              <a:t>季雨洁</a:t>
            </a:r>
          </a:p>
        </p:txBody>
      </p:sp>
      <p:sp>
        <p:nvSpPr>
          <p:cNvPr id="8" name="文本框 7">
            <a:extLst>
              <a:ext uri="{FF2B5EF4-FFF2-40B4-BE49-F238E27FC236}">
                <a16:creationId xmlns:a16="http://schemas.microsoft.com/office/drawing/2014/main" id="{E688DA2C-B54A-1393-FDDD-B76DDD42CF6F}"/>
              </a:ext>
            </a:extLst>
          </p:cNvPr>
          <p:cNvSpPr txBox="1"/>
          <p:nvPr/>
        </p:nvSpPr>
        <p:spPr>
          <a:xfrm>
            <a:off x="10990288" y="324362"/>
            <a:ext cx="877163" cy="369332"/>
          </a:xfrm>
          <a:prstGeom prst="rect">
            <a:avLst/>
          </a:prstGeom>
          <a:solidFill>
            <a:schemeClr val="bg1"/>
          </a:solidFill>
        </p:spPr>
        <p:txBody>
          <a:bodyPr wrap="none" rtlCol="0">
            <a:spAutoFit/>
          </a:bodyPr>
          <a:lstStyle/>
          <a:p>
            <a:r>
              <a:rPr kumimoji="1" lang="zh-CN" altLang="en-US" dirty="0"/>
              <a:t>张国平</a:t>
            </a:r>
          </a:p>
        </p:txBody>
      </p:sp>
      <p:sp>
        <p:nvSpPr>
          <p:cNvPr id="9" name="文本框 8">
            <a:extLst>
              <a:ext uri="{FF2B5EF4-FFF2-40B4-BE49-F238E27FC236}">
                <a16:creationId xmlns:a16="http://schemas.microsoft.com/office/drawing/2014/main" id="{D0E89D22-70B0-A66B-D757-5F06A32E14EC}"/>
              </a:ext>
            </a:extLst>
          </p:cNvPr>
          <p:cNvSpPr txBox="1"/>
          <p:nvPr/>
        </p:nvSpPr>
        <p:spPr>
          <a:xfrm>
            <a:off x="7123955" y="3251414"/>
            <a:ext cx="877163" cy="369332"/>
          </a:xfrm>
          <a:prstGeom prst="rect">
            <a:avLst/>
          </a:prstGeom>
          <a:solidFill>
            <a:schemeClr val="bg1"/>
          </a:solidFill>
        </p:spPr>
        <p:txBody>
          <a:bodyPr wrap="none" rtlCol="0">
            <a:spAutoFit/>
          </a:bodyPr>
          <a:lstStyle/>
          <a:p>
            <a:r>
              <a:rPr kumimoji="1" lang="zh-CN" altLang="en-US" dirty="0"/>
              <a:t>李韵茹</a:t>
            </a:r>
          </a:p>
        </p:txBody>
      </p:sp>
    </p:spTree>
    <p:extLst>
      <p:ext uri="{BB962C8B-B14F-4D97-AF65-F5344CB8AC3E}">
        <p14:creationId xmlns:p14="http://schemas.microsoft.com/office/powerpoint/2010/main" val="3168882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1"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1"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linds(horizontal)">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1" animBg="1"/>
      <p:bldP spid="9"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11FECB3-E74D-5F9C-7ACF-2DA2660D85DD}"/>
              </a:ext>
            </a:extLst>
          </p:cNvPr>
          <p:cNvPicPr>
            <a:picLocks noChangeAspect="1"/>
          </p:cNvPicPr>
          <p:nvPr/>
        </p:nvPicPr>
        <p:blipFill rotWithShape="1">
          <a:blip r:embed="rId2"/>
          <a:srcRect l="4196" t="17284" r="24034" b="2716"/>
          <a:stretch/>
        </p:blipFill>
        <p:spPr>
          <a:xfrm rot="16200000">
            <a:off x="1045671" y="-927137"/>
            <a:ext cx="4301066" cy="6392408"/>
          </a:xfrm>
          <a:prstGeom prst="rect">
            <a:avLst/>
          </a:prstGeom>
        </p:spPr>
      </p:pic>
      <p:pic>
        <p:nvPicPr>
          <p:cNvPr id="5" name="图片 4">
            <a:extLst>
              <a:ext uri="{FF2B5EF4-FFF2-40B4-BE49-F238E27FC236}">
                <a16:creationId xmlns:a16="http://schemas.microsoft.com/office/drawing/2014/main" id="{57B2EFFE-C72B-E997-64EB-70E3299CA96F}"/>
              </a:ext>
            </a:extLst>
          </p:cNvPr>
          <p:cNvPicPr>
            <a:picLocks noChangeAspect="1"/>
          </p:cNvPicPr>
          <p:nvPr/>
        </p:nvPicPr>
        <p:blipFill rotWithShape="1">
          <a:blip r:embed="rId3"/>
          <a:srcRect l="6610" t="14034" r="14934" b="5533"/>
          <a:stretch/>
        </p:blipFill>
        <p:spPr>
          <a:xfrm rot="16200000">
            <a:off x="6738329" y="1065664"/>
            <a:ext cx="4608142" cy="6299200"/>
          </a:xfrm>
          <a:prstGeom prst="rect">
            <a:avLst/>
          </a:prstGeom>
        </p:spPr>
      </p:pic>
      <p:sp>
        <p:nvSpPr>
          <p:cNvPr id="6" name="文本框 5">
            <a:extLst>
              <a:ext uri="{FF2B5EF4-FFF2-40B4-BE49-F238E27FC236}">
                <a16:creationId xmlns:a16="http://schemas.microsoft.com/office/drawing/2014/main" id="{7D2AA11F-5780-F43C-E31C-499A94AD160B}"/>
              </a:ext>
            </a:extLst>
          </p:cNvPr>
          <p:cNvSpPr txBox="1"/>
          <p:nvPr/>
        </p:nvSpPr>
        <p:spPr>
          <a:xfrm>
            <a:off x="1630655" y="4050268"/>
            <a:ext cx="877163" cy="369332"/>
          </a:xfrm>
          <a:prstGeom prst="rect">
            <a:avLst/>
          </a:prstGeom>
          <a:solidFill>
            <a:schemeClr val="bg1"/>
          </a:solidFill>
        </p:spPr>
        <p:txBody>
          <a:bodyPr wrap="none" rtlCol="0">
            <a:spAutoFit/>
          </a:bodyPr>
          <a:lstStyle/>
          <a:p>
            <a:r>
              <a:rPr kumimoji="1" lang="zh-CN" altLang="en-US" dirty="0"/>
              <a:t>郑海杰</a:t>
            </a:r>
          </a:p>
        </p:txBody>
      </p:sp>
    </p:spTree>
    <p:extLst>
      <p:ext uri="{BB962C8B-B14F-4D97-AF65-F5344CB8AC3E}">
        <p14:creationId xmlns:p14="http://schemas.microsoft.com/office/powerpoint/2010/main" val="3579851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7" name="直线连接符 56">
            <a:extLst>
              <a:ext uri="{FF2B5EF4-FFF2-40B4-BE49-F238E27FC236}">
                <a16:creationId xmlns:a16="http://schemas.microsoft.com/office/drawing/2014/main" id="{7A00CB84-5643-567B-6C82-F526C9D1B8B3}"/>
              </a:ext>
            </a:extLst>
          </p:cNvPr>
          <p:cNvCxnSpPr>
            <a:cxnSpLocks/>
          </p:cNvCxnSpPr>
          <p:nvPr/>
        </p:nvCxnSpPr>
        <p:spPr>
          <a:xfrm>
            <a:off x="0" y="3429000"/>
            <a:ext cx="414528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线连接符 55">
            <a:extLst>
              <a:ext uri="{FF2B5EF4-FFF2-40B4-BE49-F238E27FC236}">
                <a16:creationId xmlns:a16="http://schemas.microsoft.com/office/drawing/2014/main" id="{09EE4B65-7F6C-AD6F-A00B-BAFF9968E85E}"/>
              </a:ext>
            </a:extLst>
          </p:cNvPr>
          <p:cNvCxnSpPr>
            <a:cxnSpLocks/>
          </p:cNvCxnSpPr>
          <p:nvPr/>
        </p:nvCxnSpPr>
        <p:spPr>
          <a:xfrm>
            <a:off x="6096000" y="0"/>
            <a:ext cx="0" cy="186944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椭圆 3">
            <a:extLst>
              <a:ext uri="{FF2B5EF4-FFF2-40B4-BE49-F238E27FC236}">
                <a16:creationId xmlns:a16="http://schemas.microsoft.com/office/drawing/2014/main" id="{B1DCD955-DF6A-DAE5-7931-3DE2E5852BDB}"/>
              </a:ext>
            </a:extLst>
          </p:cNvPr>
          <p:cNvSpPr/>
          <p:nvPr/>
        </p:nvSpPr>
        <p:spPr>
          <a:xfrm>
            <a:off x="4785360" y="2011680"/>
            <a:ext cx="2621280" cy="2275840"/>
          </a:xfrm>
          <a:prstGeom prst="ellipse">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5" name="存储的数据 4">
            <a:extLst>
              <a:ext uri="{FF2B5EF4-FFF2-40B4-BE49-F238E27FC236}">
                <a16:creationId xmlns:a16="http://schemas.microsoft.com/office/drawing/2014/main" id="{68CA78C1-5F62-25F2-2E4D-BBD0680E30FD}"/>
              </a:ext>
            </a:extLst>
          </p:cNvPr>
          <p:cNvSpPr/>
          <p:nvPr/>
        </p:nvSpPr>
        <p:spPr>
          <a:xfrm rot="16200000">
            <a:off x="5308600" y="3317240"/>
            <a:ext cx="1564640" cy="2306320"/>
          </a:xfrm>
          <a:prstGeom prst="flowChartOnlineStorag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6" name="椭圆 5">
            <a:extLst>
              <a:ext uri="{FF2B5EF4-FFF2-40B4-BE49-F238E27FC236}">
                <a16:creationId xmlns:a16="http://schemas.microsoft.com/office/drawing/2014/main" id="{CDAAB1B0-EAAA-FB2B-B05D-8BD7BF5D9A23}"/>
              </a:ext>
            </a:extLst>
          </p:cNvPr>
          <p:cNvSpPr/>
          <p:nvPr/>
        </p:nvSpPr>
        <p:spPr>
          <a:xfrm>
            <a:off x="5262880" y="2458720"/>
            <a:ext cx="558800" cy="55880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sz="2800" dirty="0">
                <a:ln>
                  <a:solidFill>
                    <a:sysClr val="windowText" lastClr="000000"/>
                  </a:solidFill>
                </a:ln>
                <a:solidFill>
                  <a:schemeClr val="tx1"/>
                </a:solidFill>
              </a:rPr>
              <a:t>A</a:t>
            </a:r>
            <a:endParaRPr kumimoji="1" lang="zh-CN" altLang="en-US" sz="2800" dirty="0">
              <a:ln>
                <a:solidFill>
                  <a:sysClr val="windowText" lastClr="000000"/>
                </a:solidFill>
              </a:ln>
              <a:solidFill>
                <a:schemeClr val="tx1"/>
              </a:solidFill>
            </a:endParaRPr>
          </a:p>
        </p:txBody>
      </p:sp>
      <p:sp>
        <p:nvSpPr>
          <p:cNvPr id="7" name="椭圆 6">
            <a:extLst>
              <a:ext uri="{FF2B5EF4-FFF2-40B4-BE49-F238E27FC236}">
                <a16:creationId xmlns:a16="http://schemas.microsoft.com/office/drawing/2014/main" id="{70C56305-000E-98EA-85BE-59BEB1CD1FAF}"/>
              </a:ext>
            </a:extLst>
          </p:cNvPr>
          <p:cNvSpPr/>
          <p:nvPr/>
        </p:nvSpPr>
        <p:spPr>
          <a:xfrm>
            <a:off x="6334760" y="2458720"/>
            <a:ext cx="558800" cy="55880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sz="3600" b="1" dirty="0">
                <a:ln>
                  <a:solidFill>
                    <a:sysClr val="windowText" lastClr="000000"/>
                  </a:solidFill>
                </a:ln>
                <a:solidFill>
                  <a:schemeClr val="tx1"/>
                </a:solidFill>
                <a:latin typeface="Microsoft YaHei" panose="020B0503020204020204" pitchFamily="34" charset="-122"/>
                <a:ea typeface="Microsoft YaHei" panose="020B0503020204020204" pitchFamily="34" charset="-122"/>
              </a:rPr>
              <a:t>I</a:t>
            </a:r>
            <a:endParaRPr kumimoji="1" lang="zh-CN" altLang="en-US" sz="3600" b="1" dirty="0">
              <a:ln>
                <a:solidFill>
                  <a:sysClr val="windowText" lastClr="000000"/>
                </a:solidFill>
              </a:ln>
              <a:solidFill>
                <a:schemeClr val="tx1"/>
              </a:solidFill>
              <a:latin typeface="Microsoft YaHei" panose="020B0503020204020204" pitchFamily="34" charset="-122"/>
              <a:ea typeface="Microsoft YaHei" panose="020B0503020204020204" pitchFamily="34" charset="-122"/>
            </a:endParaRPr>
          </a:p>
        </p:txBody>
      </p:sp>
      <p:sp>
        <p:nvSpPr>
          <p:cNvPr id="9" name="终止符 8">
            <a:extLst>
              <a:ext uri="{FF2B5EF4-FFF2-40B4-BE49-F238E27FC236}">
                <a16:creationId xmlns:a16="http://schemas.microsoft.com/office/drawing/2014/main" id="{8409CF1D-A96C-F600-1F13-0C35199048B1}"/>
              </a:ext>
            </a:extLst>
          </p:cNvPr>
          <p:cNvSpPr/>
          <p:nvPr/>
        </p:nvSpPr>
        <p:spPr>
          <a:xfrm>
            <a:off x="5262880" y="3205480"/>
            <a:ext cx="1691640" cy="457199"/>
          </a:xfrm>
          <a:prstGeom prst="flowChartTerminator">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b="1" dirty="0">
                <a:solidFill>
                  <a:schemeClr val="tx1"/>
                </a:solidFill>
              </a:rPr>
              <a:t>人工智能</a:t>
            </a:r>
          </a:p>
        </p:txBody>
      </p:sp>
      <p:cxnSp>
        <p:nvCxnSpPr>
          <p:cNvPr id="11" name="曲线连接符 10">
            <a:extLst>
              <a:ext uri="{FF2B5EF4-FFF2-40B4-BE49-F238E27FC236}">
                <a16:creationId xmlns:a16="http://schemas.microsoft.com/office/drawing/2014/main" id="{9EE1C31D-4479-FACC-F8FD-D36B9B563B27}"/>
              </a:ext>
            </a:extLst>
          </p:cNvPr>
          <p:cNvCxnSpPr>
            <a:cxnSpLocks/>
            <a:stCxn id="4" idx="6"/>
          </p:cNvCxnSpPr>
          <p:nvPr/>
        </p:nvCxnSpPr>
        <p:spPr>
          <a:xfrm flipV="1">
            <a:off x="7406640" y="2458720"/>
            <a:ext cx="792480" cy="690880"/>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6" name="曲线连接符 15">
            <a:extLst>
              <a:ext uri="{FF2B5EF4-FFF2-40B4-BE49-F238E27FC236}">
                <a16:creationId xmlns:a16="http://schemas.microsoft.com/office/drawing/2014/main" id="{709203BC-5931-23BB-C460-BAAF2CBE3617}"/>
              </a:ext>
            </a:extLst>
          </p:cNvPr>
          <p:cNvCxnSpPr>
            <a:cxnSpLocks/>
          </p:cNvCxnSpPr>
          <p:nvPr/>
        </p:nvCxnSpPr>
        <p:spPr>
          <a:xfrm flipV="1">
            <a:off x="7345680" y="3205480"/>
            <a:ext cx="1117600" cy="228599"/>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6" name="曲线连接符 25">
            <a:extLst>
              <a:ext uri="{FF2B5EF4-FFF2-40B4-BE49-F238E27FC236}">
                <a16:creationId xmlns:a16="http://schemas.microsoft.com/office/drawing/2014/main" id="{84E548CB-1F0B-A5AA-1C64-971A4DB8BA18}"/>
              </a:ext>
            </a:extLst>
          </p:cNvPr>
          <p:cNvCxnSpPr>
            <a:cxnSpLocks/>
          </p:cNvCxnSpPr>
          <p:nvPr/>
        </p:nvCxnSpPr>
        <p:spPr>
          <a:xfrm>
            <a:off x="7244080" y="3688079"/>
            <a:ext cx="955040" cy="358139"/>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2" name="曲线连接符 31">
            <a:extLst>
              <a:ext uri="{FF2B5EF4-FFF2-40B4-BE49-F238E27FC236}">
                <a16:creationId xmlns:a16="http://schemas.microsoft.com/office/drawing/2014/main" id="{B5A90893-8E4F-1DA0-6D38-625493D1BB88}"/>
              </a:ext>
            </a:extLst>
          </p:cNvPr>
          <p:cNvCxnSpPr>
            <a:cxnSpLocks/>
          </p:cNvCxnSpPr>
          <p:nvPr/>
        </p:nvCxnSpPr>
        <p:spPr>
          <a:xfrm>
            <a:off x="6954520" y="3850639"/>
            <a:ext cx="883920" cy="829307"/>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4" name="曲线连接符 33">
            <a:extLst>
              <a:ext uri="{FF2B5EF4-FFF2-40B4-BE49-F238E27FC236}">
                <a16:creationId xmlns:a16="http://schemas.microsoft.com/office/drawing/2014/main" id="{52F96063-AAC9-C097-6951-6228250B2BEA}"/>
              </a:ext>
            </a:extLst>
          </p:cNvPr>
          <p:cNvCxnSpPr>
            <a:cxnSpLocks/>
          </p:cNvCxnSpPr>
          <p:nvPr/>
        </p:nvCxnSpPr>
        <p:spPr>
          <a:xfrm rot="16200000" flipH="1">
            <a:off x="6260783" y="4119561"/>
            <a:ext cx="1039495" cy="637540"/>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6" name="曲线连接符 35">
            <a:extLst>
              <a:ext uri="{FF2B5EF4-FFF2-40B4-BE49-F238E27FC236}">
                <a16:creationId xmlns:a16="http://schemas.microsoft.com/office/drawing/2014/main" id="{9FE8373A-6798-C6A1-B79F-CD442A9821CB}"/>
              </a:ext>
            </a:extLst>
          </p:cNvPr>
          <p:cNvCxnSpPr>
            <a:cxnSpLocks/>
          </p:cNvCxnSpPr>
          <p:nvPr/>
        </p:nvCxnSpPr>
        <p:spPr>
          <a:xfrm rot="5400000">
            <a:off x="5089208" y="4117658"/>
            <a:ext cx="1014097" cy="666748"/>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0" name="曲线连接符 39">
            <a:extLst>
              <a:ext uri="{FF2B5EF4-FFF2-40B4-BE49-F238E27FC236}">
                <a16:creationId xmlns:a16="http://schemas.microsoft.com/office/drawing/2014/main" id="{C6941C75-E385-D9FE-3C6F-E814668001F0}"/>
              </a:ext>
            </a:extLst>
          </p:cNvPr>
          <p:cNvCxnSpPr>
            <a:cxnSpLocks/>
          </p:cNvCxnSpPr>
          <p:nvPr/>
        </p:nvCxnSpPr>
        <p:spPr>
          <a:xfrm rot="10800000" flipV="1">
            <a:off x="3992880" y="3662679"/>
            <a:ext cx="923289" cy="360524"/>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8" name="曲线连接符 37">
            <a:extLst>
              <a:ext uri="{FF2B5EF4-FFF2-40B4-BE49-F238E27FC236}">
                <a16:creationId xmlns:a16="http://schemas.microsoft.com/office/drawing/2014/main" id="{DD6BF7FE-EB2D-9024-BDC4-32908EDAEF38}"/>
              </a:ext>
            </a:extLst>
          </p:cNvPr>
          <p:cNvCxnSpPr>
            <a:cxnSpLocks/>
          </p:cNvCxnSpPr>
          <p:nvPr/>
        </p:nvCxnSpPr>
        <p:spPr>
          <a:xfrm rot="10800000" flipV="1">
            <a:off x="4485642" y="3874452"/>
            <a:ext cx="802639" cy="668972"/>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2" name="曲线连接符 41">
            <a:extLst>
              <a:ext uri="{FF2B5EF4-FFF2-40B4-BE49-F238E27FC236}">
                <a16:creationId xmlns:a16="http://schemas.microsoft.com/office/drawing/2014/main" id="{1311A443-E6B4-F6AD-099A-7E7FB382F350}"/>
              </a:ext>
            </a:extLst>
          </p:cNvPr>
          <p:cNvCxnSpPr>
            <a:cxnSpLocks/>
          </p:cNvCxnSpPr>
          <p:nvPr/>
        </p:nvCxnSpPr>
        <p:spPr>
          <a:xfrm rot="10800000">
            <a:off x="3728721" y="3139444"/>
            <a:ext cx="1089025" cy="229353"/>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7" name="曲线连接符 46">
            <a:extLst>
              <a:ext uri="{FF2B5EF4-FFF2-40B4-BE49-F238E27FC236}">
                <a16:creationId xmlns:a16="http://schemas.microsoft.com/office/drawing/2014/main" id="{88D1544F-EB1C-F5BD-3567-CF1680453887}"/>
              </a:ext>
            </a:extLst>
          </p:cNvPr>
          <p:cNvCxnSpPr>
            <a:cxnSpLocks/>
          </p:cNvCxnSpPr>
          <p:nvPr/>
        </p:nvCxnSpPr>
        <p:spPr>
          <a:xfrm rot="10800000">
            <a:off x="3992880" y="2329691"/>
            <a:ext cx="894083" cy="639377"/>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3" name="直线连接符 62">
            <a:extLst>
              <a:ext uri="{FF2B5EF4-FFF2-40B4-BE49-F238E27FC236}">
                <a16:creationId xmlns:a16="http://schemas.microsoft.com/office/drawing/2014/main" id="{D6314DDB-6CD7-2AA9-C6FE-30F017B87782}"/>
              </a:ext>
            </a:extLst>
          </p:cNvPr>
          <p:cNvCxnSpPr>
            <a:cxnSpLocks/>
          </p:cNvCxnSpPr>
          <p:nvPr/>
        </p:nvCxnSpPr>
        <p:spPr>
          <a:xfrm>
            <a:off x="8046720" y="3434080"/>
            <a:ext cx="414528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线连接符 64">
            <a:extLst>
              <a:ext uri="{FF2B5EF4-FFF2-40B4-BE49-F238E27FC236}">
                <a16:creationId xmlns:a16="http://schemas.microsoft.com/office/drawing/2014/main" id="{FDEF57AB-64F5-DC47-1DF8-23AC32C23790}"/>
              </a:ext>
            </a:extLst>
          </p:cNvPr>
          <p:cNvCxnSpPr>
            <a:cxnSpLocks/>
          </p:cNvCxnSpPr>
          <p:nvPr/>
        </p:nvCxnSpPr>
        <p:spPr>
          <a:xfrm>
            <a:off x="6106160" y="4679946"/>
            <a:ext cx="0" cy="217805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91F5A216-16D0-C73C-E6F4-3640F254C9B6}"/>
              </a:ext>
            </a:extLst>
          </p:cNvPr>
          <p:cNvSpPr txBox="1"/>
          <p:nvPr/>
        </p:nvSpPr>
        <p:spPr>
          <a:xfrm>
            <a:off x="0" y="0"/>
            <a:ext cx="2307042" cy="400110"/>
          </a:xfrm>
          <a:prstGeom prst="rect">
            <a:avLst/>
          </a:prstGeom>
          <a:noFill/>
        </p:spPr>
        <p:txBody>
          <a:bodyPr wrap="none" rtlCol="0">
            <a:spAutoFit/>
          </a:bodyPr>
          <a:lstStyle/>
          <a:p>
            <a:r>
              <a:rPr kumimoji="1" lang="zh-CN" altLang="en-US" sz="2000" b="1" dirty="0">
                <a:solidFill>
                  <a:schemeClr val="tx1">
                    <a:lumMod val="65000"/>
                    <a:lumOff val="35000"/>
                  </a:schemeClr>
                </a:solidFill>
              </a:rPr>
              <a:t>第一部分 心理健康</a:t>
            </a:r>
          </a:p>
        </p:txBody>
      </p:sp>
      <p:sp>
        <p:nvSpPr>
          <p:cNvPr id="3" name="文本框 2">
            <a:extLst>
              <a:ext uri="{FF2B5EF4-FFF2-40B4-BE49-F238E27FC236}">
                <a16:creationId xmlns:a16="http://schemas.microsoft.com/office/drawing/2014/main" id="{DB399955-7640-99CC-DF19-3B6510F0CE21}"/>
              </a:ext>
            </a:extLst>
          </p:cNvPr>
          <p:cNvSpPr txBox="1"/>
          <p:nvPr/>
        </p:nvSpPr>
        <p:spPr>
          <a:xfrm>
            <a:off x="9884958" y="0"/>
            <a:ext cx="2307042" cy="400110"/>
          </a:xfrm>
          <a:prstGeom prst="rect">
            <a:avLst/>
          </a:prstGeom>
          <a:noFill/>
        </p:spPr>
        <p:txBody>
          <a:bodyPr wrap="none" rtlCol="0">
            <a:spAutoFit/>
          </a:bodyPr>
          <a:lstStyle/>
          <a:p>
            <a:r>
              <a:rPr kumimoji="1" lang="zh-CN" altLang="en-US" sz="2000" b="1" dirty="0">
                <a:solidFill>
                  <a:schemeClr val="tx1">
                    <a:lumMod val="65000"/>
                    <a:lumOff val="35000"/>
                  </a:schemeClr>
                </a:solidFill>
              </a:rPr>
              <a:t>第二部分 道德品质</a:t>
            </a:r>
          </a:p>
        </p:txBody>
      </p:sp>
      <p:sp>
        <p:nvSpPr>
          <p:cNvPr id="8" name="文本框 7">
            <a:extLst>
              <a:ext uri="{FF2B5EF4-FFF2-40B4-BE49-F238E27FC236}">
                <a16:creationId xmlns:a16="http://schemas.microsoft.com/office/drawing/2014/main" id="{7F305515-46DD-3541-179D-7001FD353533}"/>
              </a:ext>
            </a:extLst>
          </p:cNvPr>
          <p:cNvSpPr txBox="1"/>
          <p:nvPr/>
        </p:nvSpPr>
        <p:spPr>
          <a:xfrm>
            <a:off x="0" y="6457891"/>
            <a:ext cx="2307042" cy="400110"/>
          </a:xfrm>
          <a:prstGeom prst="rect">
            <a:avLst/>
          </a:prstGeom>
          <a:noFill/>
        </p:spPr>
        <p:txBody>
          <a:bodyPr wrap="none" rtlCol="0">
            <a:spAutoFit/>
          </a:bodyPr>
          <a:lstStyle/>
          <a:p>
            <a:r>
              <a:rPr kumimoji="1" lang="zh-CN" altLang="en-US" sz="2000" b="1" dirty="0">
                <a:solidFill>
                  <a:schemeClr val="tx1">
                    <a:lumMod val="65000"/>
                    <a:lumOff val="35000"/>
                  </a:schemeClr>
                </a:solidFill>
              </a:rPr>
              <a:t>第三部分 学法用法</a:t>
            </a:r>
          </a:p>
        </p:txBody>
      </p:sp>
      <p:sp>
        <p:nvSpPr>
          <p:cNvPr id="10" name="文本框 9">
            <a:extLst>
              <a:ext uri="{FF2B5EF4-FFF2-40B4-BE49-F238E27FC236}">
                <a16:creationId xmlns:a16="http://schemas.microsoft.com/office/drawing/2014/main" id="{A5A75994-74C0-ECC6-6C0E-7DC28F006080}"/>
              </a:ext>
            </a:extLst>
          </p:cNvPr>
          <p:cNvSpPr txBox="1"/>
          <p:nvPr/>
        </p:nvSpPr>
        <p:spPr>
          <a:xfrm>
            <a:off x="9905279" y="6457890"/>
            <a:ext cx="2307042" cy="400110"/>
          </a:xfrm>
          <a:prstGeom prst="rect">
            <a:avLst/>
          </a:prstGeom>
          <a:noFill/>
        </p:spPr>
        <p:txBody>
          <a:bodyPr wrap="none" rtlCol="0">
            <a:spAutoFit/>
          </a:bodyPr>
          <a:lstStyle/>
          <a:p>
            <a:r>
              <a:rPr kumimoji="1" lang="zh-CN" altLang="en-US" sz="2000" b="1" dirty="0">
                <a:solidFill>
                  <a:schemeClr val="tx1">
                    <a:lumMod val="65000"/>
                    <a:lumOff val="35000"/>
                  </a:schemeClr>
                </a:solidFill>
              </a:rPr>
              <a:t>第四部分 融入社会</a:t>
            </a:r>
          </a:p>
        </p:txBody>
      </p:sp>
      <p:sp>
        <p:nvSpPr>
          <p:cNvPr id="12" name="文本框 11">
            <a:extLst>
              <a:ext uri="{FF2B5EF4-FFF2-40B4-BE49-F238E27FC236}">
                <a16:creationId xmlns:a16="http://schemas.microsoft.com/office/drawing/2014/main" id="{256737A1-C420-F9CB-96B6-2383916D34B1}"/>
              </a:ext>
            </a:extLst>
          </p:cNvPr>
          <p:cNvSpPr txBox="1"/>
          <p:nvPr/>
        </p:nvSpPr>
        <p:spPr>
          <a:xfrm>
            <a:off x="7226342" y="803162"/>
            <a:ext cx="3115328" cy="461665"/>
          </a:xfrm>
          <a:prstGeom prst="rect">
            <a:avLst/>
          </a:prstGeom>
          <a:noFill/>
          <a:ln>
            <a:solidFill>
              <a:srgbClr val="00B050"/>
            </a:solidFill>
          </a:ln>
        </p:spPr>
        <p:txBody>
          <a:bodyPr wrap="square" rtlCol="0">
            <a:spAutoFit/>
          </a:bodyPr>
          <a:lstStyle/>
          <a:p>
            <a:r>
              <a:rPr kumimoji="1" lang="zh-CN" altLang="en-US" sz="2400" b="1" dirty="0"/>
              <a:t>考</a:t>
            </a:r>
            <a:r>
              <a:rPr kumimoji="1" lang="en-US" altLang="zh-CN" sz="2400" b="1" dirty="0"/>
              <a:t>14</a:t>
            </a:r>
            <a:r>
              <a:rPr kumimoji="1" lang="zh-CN" altLang="en-US" sz="2400" b="1" dirty="0"/>
              <a:t> 网络、媒介素养</a:t>
            </a:r>
          </a:p>
        </p:txBody>
      </p:sp>
      <p:sp>
        <p:nvSpPr>
          <p:cNvPr id="13" name="文本框 12">
            <a:extLst>
              <a:ext uri="{FF2B5EF4-FFF2-40B4-BE49-F238E27FC236}">
                <a16:creationId xmlns:a16="http://schemas.microsoft.com/office/drawing/2014/main" id="{1F52C556-4459-ED34-7AA9-7A1DF181DD2A}"/>
              </a:ext>
            </a:extLst>
          </p:cNvPr>
          <p:cNvSpPr txBox="1"/>
          <p:nvPr/>
        </p:nvSpPr>
        <p:spPr>
          <a:xfrm>
            <a:off x="7772400" y="4472307"/>
            <a:ext cx="4311157" cy="830997"/>
          </a:xfrm>
          <a:prstGeom prst="rect">
            <a:avLst/>
          </a:prstGeom>
          <a:noFill/>
          <a:ln>
            <a:solidFill>
              <a:srgbClr val="7030A0"/>
            </a:solidFill>
          </a:ln>
        </p:spPr>
        <p:txBody>
          <a:bodyPr wrap="square" rtlCol="0">
            <a:spAutoFit/>
          </a:bodyPr>
          <a:lstStyle/>
          <a:p>
            <a:r>
              <a:rPr kumimoji="1" lang="zh-CN" altLang="en-US" sz="2400" b="1" dirty="0"/>
              <a:t>考</a:t>
            </a:r>
            <a:r>
              <a:rPr kumimoji="1" lang="en-US" altLang="zh-CN" sz="2400" b="1" dirty="0"/>
              <a:t>31</a:t>
            </a:r>
            <a:r>
              <a:rPr kumimoji="1" lang="zh-CN" altLang="en-US" sz="2400" b="1" dirty="0"/>
              <a:t> 科技</a:t>
            </a:r>
            <a:r>
              <a:rPr kumimoji="1" lang="en-US" altLang="zh-CN" sz="2400" b="1" dirty="0"/>
              <a:t>/</a:t>
            </a:r>
            <a:r>
              <a:rPr kumimoji="1" lang="zh-CN" altLang="en-US" sz="2400" b="1" dirty="0"/>
              <a:t>自主创新、人才、教育、 企业产学研、知识产权</a:t>
            </a:r>
          </a:p>
        </p:txBody>
      </p:sp>
      <p:sp>
        <p:nvSpPr>
          <p:cNvPr id="15" name="文本框 14">
            <a:extLst>
              <a:ext uri="{FF2B5EF4-FFF2-40B4-BE49-F238E27FC236}">
                <a16:creationId xmlns:a16="http://schemas.microsoft.com/office/drawing/2014/main" id="{2D0C4112-D733-BAC9-CC4C-456A669F3B41}"/>
              </a:ext>
            </a:extLst>
          </p:cNvPr>
          <p:cNvSpPr txBox="1"/>
          <p:nvPr/>
        </p:nvSpPr>
        <p:spPr>
          <a:xfrm>
            <a:off x="1293951" y="1450951"/>
            <a:ext cx="3826689" cy="461665"/>
          </a:xfrm>
          <a:prstGeom prst="rect">
            <a:avLst/>
          </a:prstGeom>
          <a:noFill/>
          <a:ln w="6350">
            <a:solidFill>
              <a:srgbClr val="FF0000"/>
            </a:solidFill>
          </a:ln>
        </p:spPr>
        <p:txBody>
          <a:bodyPr wrap="none" rtlCol="0">
            <a:spAutoFit/>
          </a:bodyPr>
          <a:lstStyle/>
          <a:p>
            <a:r>
              <a:rPr kumimoji="1" lang="zh-CN" altLang="en-US" sz="2400" b="1" dirty="0"/>
              <a:t>考</a:t>
            </a:r>
            <a:r>
              <a:rPr kumimoji="1" lang="en-US" altLang="zh-CN" sz="2400" b="1" dirty="0"/>
              <a:t>4</a:t>
            </a:r>
            <a:r>
              <a:rPr kumimoji="1" lang="zh-CN" altLang="en-US" sz="2400" b="1" dirty="0"/>
              <a:t> 独立思考、批判、创造</a:t>
            </a:r>
          </a:p>
        </p:txBody>
      </p:sp>
      <p:sp>
        <p:nvSpPr>
          <p:cNvPr id="17" name="文本框 16">
            <a:extLst>
              <a:ext uri="{FF2B5EF4-FFF2-40B4-BE49-F238E27FC236}">
                <a16:creationId xmlns:a16="http://schemas.microsoft.com/office/drawing/2014/main" id="{BEBAA8AD-F56F-3C29-59AF-2093844D79F9}"/>
              </a:ext>
            </a:extLst>
          </p:cNvPr>
          <p:cNvSpPr txBox="1"/>
          <p:nvPr/>
        </p:nvSpPr>
        <p:spPr>
          <a:xfrm>
            <a:off x="769481" y="1971729"/>
            <a:ext cx="2903359" cy="461665"/>
          </a:xfrm>
          <a:prstGeom prst="rect">
            <a:avLst/>
          </a:prstGeom>
          <a:noFill/>
          <a:ln w="6350">
            <a:solidFill>
              <a:srgbClr val="FF0000"/>
            </a:solidFill>
          </a:ln>
        </p:spPr>
        <p:txBody>
          <a:bodyPr wrap="none" rtlCol="0">
            <a:spAutoFit/>
          </a:bodyPr>
          <a:lstStyle/>
          <a:p>
            <a:r>
              <a:rPr kumimoji="1" lang="zh-CN" altLang="en-US" sz="2400" b="1" dirty="0"/>
              <a:t>考</a:t>
            </a:r>
            <a:r>
              <a:rPr kumimoji="1" lang="en-US" altLang="zh-CN" sz="2400" b="1" dirty="0"/>
              <a:t>7</a:t>
            </a:r>
            <a:r>
              <a:rPr kumimoji="1" lang="zh-CN" altLang="en-US" sz="2400" b="1" dirty="0"/>
              <a:t> 实践、职业准备</a:t>
            </a:r>
          </a:p>
        </p:txBody>
      </p:sp>
      <p:sp>
        <p:nvSpPr>
          <p:cNvPr id="18" name="文本框 17">
            <a:extLst>
              <a:ext uri="{FF2B5EF4-FFF2-40B4-BE49-F238E27FC236}">
                <a16:creationId xmlns:a16="http://schemas.microsoft.com/office/drawing/2014/main" id="{1539E47B-C1C8-58ED-1F20-62B7CEC8CCCC}"/>
              </a:ext>
            </a:extLst>
          </p:cNvPr>
          <p:cNvSpPr txBox="1"/>
          <p:nvPr/>
        </p:nvSpPr>
        <p:spPr>
          <a:xfrm>
            <a:off x="6937693" y="5390154"/>
            <a:ext cx="3690434" cy="461665"/>
          </a:xfrm>
          <a:prstGeom prst="rect">
            <a:avLst/>
          </a:prstGeom>
          <a:noFill/>
          <a:ln>
            <a:solidFill>
              <a:srgbClr val="7030A0"/>
            </a:solidFill>
          </a:ln>
        </p:spPr>
        <p:txBody>
          <a:bodyPr wrap="none" rtlCol="0">
            <a:spAutoFit/>
          </a:bodyPr>
          <a:lstStyle/>
          <a:p>
            <a:r>
              <a:rPr kumimoji="1" lang="zh-CN" altLang="en-US" sz="2400" b="1" dirty="0"/>
              <a:t>考</a:t>
            </a:r>
            <a:r>
              <a:rPr kumimoji="1" lang="en-US" altLang="zh-CN" sz="2400" b="1" dirty="0"/>
              <a:t>38</a:t>
            </a:r>
            <a:r>
              <a:rPr kumimoji="1" lang="zh-CN" altLang="en-US" sz="2400" b="1" dirty="0"/>
              <a:t> 科技安全、国家安全</a:t>
            </a:r>
          </a:p>
        </p:txBody>
      </p:sp>
      <p:sp>
        <p:nvSpPr>
          <p:cNvPr id="21" name="文本框 20">
            <a:extLst>
              <a:ext uri="{FF2B5EF4-FFF2-40B4-BE49-F238E27FC236}">
                <a16:creationId xmlns:a16="http://schemas.microsoft.com/office/drawing/2014/main" id="{B727786A-EC71-0438-FE11-1D1481814F40}"/>
              </a:ext>
            </a:extLst>
          </p:cNvPr>
          <p:cNvSpPr txBox="1"/>
          <p:nvPr/>
        </p:nvSpPr>
        <p:spPr>
          <a:xfrm>
            <a:off x="8699852" y="3566366"/>
            <a:ext cx="3382657" cy="830997"/>
          </a:xfrm>
          <a:prstGeom prst="rect">
            <a:avLst/>
          </a:prstGeom>
          <a:noFill/>
          <a:ln>
            <a:solidFill>
              <a:srgbClr val="7030A0"/>
            </a:solidFill>
          </a:ln>
        </p:spPr>
        <p:txBody>
          <a:bodyPr wrap="none" rtlCol="0">
            <a:spAutoFit/>
          </a:bodyPr>
          <a:lstStyle/>
          <a:p>
            <a:r>
              <a:rPr kumimoji="1" lang="zh-CN" altLang="en-US" sz="2400" b="1" dirty="0"/>
              <a:t>考</a:t>
            </a:r>
            <a:r>
              <a:rPr kumimoji="1" lang="en-US" altLang="zh-CN" sz="2400" b="1" dirty="0"/>
              <a:t>30</a:t>
            </a:r>
            <a:r>
              <a:rPr kumimoji="1" lang="zh-CN" altLang="en-US" sz="2400" b="1" dirty="0"/>
              <a:t> 经济、高质量</a:t>
            </a:r>
            <a:endParaRPr kumimoji="1" lang="en-US" altLang="zh-CN" sz="2400" b="1" dirty="0"/>
          </a:p>
          <a:p>
            <a:r>
              <a:rPr kumimoji="1" lang="zh-CN" altLang="en-US" sz="2400" b="1" dirty="0"/>
              <a:t>        人民、共享、民生</a:t>
            </a:r>
          </a:p>
        </p:txBody>
      </p:sp>
      <p:sp>
        <p:nvSpPr>
          <p:cNvPr id="22" name="文本框 21">
            <a:extLst>
              <a:ext uri="{FF2B5EF4-FFF2-40B4-BE49-F238E27FC236}">
                <a16:creationId xmlns:a16="http://schemas.microsoft.com/office/drawing/2014/main" id="{75F34E95-A0DE-559B-17F9-29F9C525B639}"/>
              </a:ext>
            </a:extLst>
          </p:cNvPr>
          <p:cNvSpPr txBox="1"/>
          <p:nvPr/>
        </p:nvSpPr>
        <p:spPr>
          <a:xfrm>
            <a:off x="8318542" y="1300468"/>
            <a:ext cx="2459328" cy="461665"/>
          </a:xfrm>
          <a:prstGeom prst="rect">
            <a:avLst/>
          </a:prstGeom>
          <a:noFill/>
          <a:ln>
            <a:solidFill>
              <a:srgbClr val="00B050"/>
            </a:solidFill>
          </a:ln>
        </p:spPr>
        <p:txBody>
          <a:bodyPr wrap="none" rtlCol="0">
            <a:spAutoFit/>
          </a:bodyPr>
          <a:lstStyle/>
          <a:p>
            <a:r>
              <a:rPr kumimoji="1" lang="zh-CN" altLang="en-US" sz="2400" b="1" dirty="0"/>
              <a:t>考</a:t>
            </a:r>
            <a:r>
              <a:rPr kumimoji="1" lang="en-US" altLang="zh-CN" sz="2400" b="1" dirty="0"/>
              <a:t>15</a:t>
            </a:r>
            <a:r>
              <a:rPr kumimoji="1" lang="zh-CN" altLang="en-US" sz="2400" b="1" dirty="0"/>
              <a:t> 自由、规则</a:t>
            </a:r>
          </a:p>
        </p:txBody>
      </p:sp>
      <p:sp>
        <p:nvSpPr>
          <p:cNvPr id="23" name="文本框 22">
            <a:extLst>
              <a:ext uri="{FF2B5EF4-FFF2-40B4-BE49-F238E27FC236}">
                <a16:creationId xmlns:a16="http://schemas.microsoft.com/office/drawing/2014/main" id="{E1AD3F65-3BEC-BCE4-B85F-3D9BE94E9655}"/>
              </a:ext>
            </a:extLst>
          </p:cNvPr>
          <p:cNvSpPr txBox="1"/>
          <p:nvPr/>
        </p:nvSpPr>
        <p:spPr>
          <a:xfrm>
            <a:off x="9587330" y="1797775"/>
            <a:ext cx="1451038" cy="461665"/>
          </a:xfrm>
          <a:prstGeom prst="rect">
            <a:avLst/>
          </a:prstGeom>
          <a:noFill/>
          <a:ln>
            <a:solidFill>
              <a:srgbClr val="00B050"/>
            </a:solidFill>
          </a:ln>
        </p:spPr>
        <p:txBody>
          <a:bodyPr wrap="none" rtlCol="0">
            <a:spAutoFit/>
          </a:bodyPr>
          <a:lstStyle/>
          <a:p>
            <a:r>
              <a:rPr kumimoji="1" lang="zh-CN" altLang="en-US" sz="2400" b="1" dirty="0"/>
              <a:t>考</a:t>
            </a:r>
            <a:r>
              <a:rPr kumimoji="1" lang="en-US" altLang="zh-CN" sz="2400" b="1" dirty="0"/>
              <a:t>16</a:t>
            </a:r>
            <a:r>
              <a:rPr kumimoji="1" lang="zh-CN" altLang="en-US" sz="2400" b="1" dirty="0"/>
              <a:t>诚信</a:t>
            </a:r>
          </a:p>
        </p:txBody>
      </p:sp>
      <p:sp>
        <p:nvSpPr>
          <p:cNvPr id="24" name="文本框 23">
            <a:extLst>
              <a:ext uri="{FF2B5EF4-FFF2-40B4-BE49-F238E27FC236}">
                <a16:creationId xmlns:a16="http://schemas.microsoft.com/office/drawing/2014/main" id="{50100046-2DB4-D9EB-B7DE-FF5F227F26B5}"/>
              </a:ext>
            </a:extLst>
          </p:cNvPr>
          <p:cNvSpPr txBox="1"/>
          <p:nvPr/>
        </p:nvSpPr>
        <p:spPr>
          <a:xfrm>
            <a:off x="9345062" y="2308324"/>
            <a:ext cx="2092239" cy="461665"/>
          </a:xfrm>
          <a:prstGeom prst="rect">
            <a:avLst/>
          </a:prstGeom>
          <a:noFill/>
          <a:ln>
            <a:solidFill>
              <a:srgbClr val="00B050"/>
            </a:solidFill>
          </a:ln>
        </p:spPr>
        <p:txBody>
          <a:bodyPr wrap="none" rtlCol="0">
            <a:spAutoFit/>
          </a:bodyPr>
          <a:lstStyle/>
          <a:p>
            <a:r>
              <a:rPr kumimoji="1" lang="zh-CN" altLang="en-US" sz="2400" b="1" dirty="0"/>
              <a:t>考</a:t>
            </a:r>
            <a:r>
              <a:rPr kumimoji="1" lang="en-US" altLang="zh-CN" sz="2400" b="1" dirty="0"/>
              <a:t>13+17</a:t>
            </a:r>
            <a:r>
              <a:rPr kumimoji="1" lang="zh-CN" altLang="en-US" sz="2400" b="1" dirty="0"/>
              <a:t> 责任</a:t>
            </a:r>
          </a:p>
        </p:txBody>
      </p:sp>
      <p:sp>
        <p:nvSpPr>
          <p:cNvPr id="25" name="文本框 24">
            <a:extLst>
              <a:ext uri="{FF2B5EF4-FFF2-40B4-BE49-F238E27FC236}">
                <a16:creationId xmlns:a16="http://schemas.microsoft.com/office/drawing/2014/main" id="{B2FD12D8-319F-6DDD-42C9-0B6FFAC09A6F}"/>
              </a:ext>
            </a:extLst>
          </p:cNvPr>
          <p:cNvSpPr txBox="1"/>
          <p:nvPr/>
        </p:nvSpPr>
        <p:spPr>
          <a:xfrm>
            <a:off x="2760821" y="418153"/>
            <a:ext cx="2595582" cy="461665"/>
          </a:xfrm>
          <a:prstGeom prst="rect">
            <a:avLst/>
          </a:prstGeom>
          <a:noFill/>
          <a:ln w="6350">
            <a:solidFill>
              <a:srgbClr val="FF0000"/>
            </a:solidFill>
          </a:ln>
        </p:spPr>
        <p:txBody>
          <a:bodyPr wrap="none" rtlCol="0">
            <a:spAutoFit/>
          </a:bodyPr>
          <a:lstStyle/>
          <a:p>
            <a:r>
              <a:rPr kumimoji="1" lang="zh-CN" altLang="en-US" sz="2400" b="1" dirty="0"/>
              <a:t>考</a:t>
            </a:r>
            <a:r>
              <a:rPr kumimoji="1" lang="en-US" altLang="zh-CN" sz="2400" b="1" dirty="0"/>
              <a:t>1</a:t>
            </a:r>
            <a:r>
              <a:rPr kumimoji="1" lang="zh-CN" altLang="en-US" sz="2400" b="1" dirty="0"/>
              <a:t> 做更好的自己</a:t>
            </a:r>
          </a:p>
        </p:txBody>
      </p:sp>
      <p:sp>
        <p:nvSpPr>
          <p:cNvPr id="27" name="文本框 26">
            <a:extLst>
              <a:ext uri="{FF2B5EF4-FFF2-40B4-BE49-F238E27FC236}">
                <a16:creationId xmlns:a16="http://schemas.microsoft.com/office/drawing/2014/main" id="{1AA2051B-5D53-07E4-278E-86086D008ADB}"/>
              </a:ext>
            </a:extLst>
          </p:cNvPr>
          <p:cNvSpPr txBox="1"/>
          <p:nvPr/>
        </p:nvSpPr>
        <p:spPr>
          <a:xfrm>
            <a:off x="1913715" y="922493"/>
            <a:ext cx="2287806" cy="461665"/>
          </a:xfrm>
          <a:prstGeom prst="rect">
            <a:avLst/>
          </a:prstGeom>
          <a:noFill/>
          <a:ln w="6350">
            <a:solidFill>
              <a:srgbClr val="FF0000"/>
            </a:solidFill>
          </a:ln>
        </p:spPr>
        <p:txBody>
          <a:bodyPr wrap="none" rtlCol="0">
            <a:spAutoFit/>
          </a:bodyPr>
          <a:lstStyle/>
          <a:p>
            <a:r>
              <a:rPr kumimoji="1" lang="zh-CN" altLang="en-US" sz="2400" b="1" dirty="0"/>
              <a:t>考</a:t>
            </a:r>
            <a:r>
              <a:rPr kumimoji="1" lang="en-US" altLang="zh-CN" sz="2400" b="1" dirty="0"/>
              <a:t>3</a:t>
            </a:r>
            <a:r>
              <a:rPr kumimoji="1" lang="zh-CN" altLang="en-US" sz="2400" b="1" dirty="0"/>
              <a:t> 平凡与伟大</a:t>
            </a:r>
          </a:p>
        </p:txBody>
      </p:sp>
      <p:sp>
        <p:nvSpPr>
          <p:cNvPr id="29" name="文本框 28">
            <a:extLst>
              <a:ext uri="{FF2B5EF4-FFF2-40B4-BE49-F238E27FC236}">
                <a16:creationId xmlns:a16="http://schemas.microsoft.com/office/drawing/2014/main" id="{AADDD27D-3A8F-97AC-0CAD-8F18ECF5E484}"/>
              </a:ext>
            </a:extLst>
          </p:cNvPr>
          <p:cNvSpPr txBox="1"/>
          <p:nvPr/>
        </p:nvSpPr>
        <p:spPr>
          <a:xfrm>
            <a:off x="457540" y="2492507"/>
            <a:ext cx="3262432" cy="461665"/>
          </a:xfrm>
          <a:prstGeom prst="rect">
            <a:avLst/>
          </a:prstGeom>
          <a:noFill/>
          <a:ln w="6350">
            <a:solidFill>
              <a:srgbClr val="FF0000"/>
            </a:solidFill>
          </a:ln>
        </p:spPr>
        <p:txBody>
          <a:bodyPr wrap="none" rtlCol="0">
            <a:spAutoFit/>
          </a:bodyPr>
          <a:lstStyle/>
          <a:p>
            <a:r>
              <a:rPr kumimoji="1" lang="zh-CN" altLang="en-US" sz="2400" b="1" dirty="0"/>
              <a:t>终身学习、敬业、劳动</a:t>
            </a:r>
          </a:p>
        </p:txBody>
      </p:sp>
      <p:sp>
        <p:nvSpPr>
          <p:cNvPr id="30" name="文本框 29">
            <a:extLst>
              <a:ext uri="{FF2B5EF4-FFF2-40B4-BE49-F238E27FC236}">
                <a16:creationId xmlns:a16="http://schemas.microsoft.com/office/drawing/2014/main" id="{33A8B151-E120-E75C-CC66-E1936AE624A6}"/>
              </a:ext>
            </a:extLst>
          </p:cNvPr>
          <p:cNvSpPr txBox="1"/>
          <p:nvPr/>
        </p:nvSpPr>
        <p:spPr>
          <a:xfrm>
            <a:off x="1601135" y="5835648"/>
            <a:ext cx="3690434" cy="830997"/>
          </a:xfrm>
          <a:prstGeom prst="rect">
            <a:avLst/>
          </a:prstGeom>
          <a:noFill/>
          <a:ln>
            <a:solidFill>
              <a:srgbClr val="00B0F0"/>
            </a:solidFill>
          </a:ln>
        </p:spPr>
        <p:txBody>
          <a:bodyPr wrap="none" rtlCol="0">
            <a:spAutoFit/>
          </a:bodyPr>
          <a:lstStyle/>
          <a:p>
            <a:r>
              <a:rPr kumimoji="1" lang="zh-CN" altLang="en-US" sz="2400" b="1" dirty="0"/>
              <a:t>考</a:t>
            </a:r>
            <a:r>
              <a:rPr kumimoji="1" lang="en-US" altLang="zh-CN" sz="2400" b="1" dirty="0"/>
              <a:t>27</a:t>
            </a:r>
            <a:r>
              <a:rPr kumimoji="1" lang="zh-CN" altLang="en-US" sz="2400" b="1" dirty="0"/>
              <a:t> 立法、执法、司法、</a:t>
            </a:r>
            <a:endParaRPr kumimoji="1" lang="en-US" altLang="zh-CN" sz="2400" b="1" dirty="0"/>
          </a:p>
          <a:p>
            <a:r>
              <a:rPr kumimoji="1" lang="zh-CN" altLang="en-US" sz="2400" b="1" dirty="0"/>
              <a:t>         守法、法治、德治</a:t>
            </a:r>
          </a:p>
        </p:txBody>
      </p:sp>
      <p:sp>
        <p:nvSpPr>
          <p:cNvPr id="31" name="文本框 30">
            <a:extLst>
              <a:ext uri="{FF2B5EF4-FFF2-40B4-BE49-F238E27FC236}">
                <a16:creationId xmlns:a16="http://schemas.microsoft.com/office/drawing/2014/main" id="{CC331294-6C46-4FB8-8442-D2DF1FFCB524}"/>
              </a:ext>
            </a:extLst>
          </p:cNvPr>
          <p:cNvSpPr txBox="1"/>
          <p:nvPr/>
        </p:nvSpPr>
        <p:spPr>
          <a:xfrm>
            <a:off x="491203" y="4246587"/>
            <a:ext cx="3195105" cy="461665"/>
          </a:xfrm>
          <a:prstGeom prst="rect">
            <a:avLst/>
          </a:prstGeom>
          <a:noFill/>
          <a:ln>
            <a:solidFill>
              <a:srgbClr val="00B0F0"/>
            </a:solidFill>
          </a:ln>
        </p:spPr>
        <p:txBody>
          <a:bodyPr wrap="none" rtlCol="0">
            <a:spAutoFit/>
          </a:bodyPr>
          <a:lstStyle/>
          <a:p>
            <a:r>
              <a:rPr kumimoji="1" lang="zh-CN" altLang="en-US" sz="2400" b="1" dirty="0"/>
              <a:t>考</a:t>
            </a:r>
            <a:r>
              <a:rPr kumimoji="1" lang="en-US" altLang="zh-CN" sz="2400" b="1" dirty="0"/>
              <a:t>23</a:t>
            </a:r>
            <a:r>
              <a:rPr kumimoji="1" lang="zh-CN" altLang="en-US" sz="2400" b="1" dirty="0"/>
              <a:t> 权利、考</a:t>
            </a:r>
            <a:r>
              <a:rPr kumimoji="1" lang="en-US" altLang="zh-CN" sz="2400" b="1" dirty="0"/>
              <a:t>24</a:t>
            </a:r>
            <a:r>
              <a:rPr kumimoji="1" lang="zh-CN" altLang="en-US" sz="2400" b="1" dirty="0"/>
              <a:t> 义务</a:t>
            </a:r>
          </a:p>
        </p:txBody>
      </p:sp>
      <p:sp>
        <p:nvSpPr>
          <p:cNvPr id="33" name="文本框 32">
            <a:extLst>
              <a:ext uri="{FF2B5EF4-FFF2-40B4-BE49-F238E27FC236}">
                <a16:creationId xmlns:a16="http://schemas.microsoft.com/office/drawing/2014/main" id="{EA639CB5-8D4B-8B7E-E4F4-A12A191C4CEA}"/>
              </a:ext>
            </a:extLst>
          </p:cNvPr>
          <p:cNvSpPr txBox="1"/>
          <p:nvPr/>
        </p:nvSpPr>
        <p:spPr>
          <a:xfrm>
            <a:off x="231362" y="3687750"/>
            <a:ext cx="1451038" cy="461665"/>
          </a:xfrm>
          <a:prstGeom prst="rect">
            <a:avLst/>
          </a:prstGeom>
          <a:noFill/>
          <a:ln>
            <a:solidFill>
              <a:srgbClr val="00B0F0"/>
            </a:solidFill>
          </a:ln>
        </p:spPr>
        <p:txBody>
          <a:bodyPr wrap="none" rtlCol="0">
            <a:spAutoFit/>
          </a:bodyPr>
          <a:lstStyle/>
          <a:p>
            <a:r>
              <a:rPr kumimoji="1" lang="zh-CN" altLang="en-US" sz="2400" b="1" dirty="0"/>
              <a:t>考</a:t>
            </a:r>
            <a:r>
              <a:rPr kumimoji="1" lang="en-US" altLang="zh-CN" sz="2400" b="1" dirty="0"/>
              <a:t>19</a:t>
            </a:r>
            <a:r>
              <a:rPr kumimoji="1" lang="zh-CN" altLang="en-US" sz="2400" b="1" dirty="0"/>
              <a:t>法律</a:t>
            </a:r>
          </a:p>
        </p:txBody>
      </p:sp>
      <p:sp>
        <p:nvSpPr>
          <p:cNvPr id="37" name="文本框 36">
            <a:extLst>
              <a:ext uri="{FF2B5EF4-FFF2-40B4-BE49-F238E27FC236}">
                <a16:creationId xmlns:a16="http://schemas.microsoft.com/office/drawing/2014/main" id="{0B30F055-D272-F3F2-5C5A-14956354178E}"/>
              </a:ext>
            </a:extLst>
          </p:cNvPr>
          <p:cNvSpPr txBox="1"/>
          <p:nvPr/>
        </p:nvSpPr>
        <p:spPr>
          <a:xfrm>
            <a:off x="828682" y="4779780"/>
            <a:ext cx="2767104" cy="461665"/>
          </a:xfrm>
          <a:prstGeom prst="rect">
            <a:avLst/>
          </a:prstGeom>
          <a:noFill/>
          <a:ln>
            <a:solidFill>
              <a:srgbClr val="00B0F0"/>
            </a:solidFill>
          </a:ln>
        </p:spPr>
        <p:txBody>
          <a:bodyPr wrap="none" rtlCol="0">
            <a:spAutoFit/>
          </a:bodyPr>
          <a:lstStyle/>
          <a:p>
            <a:r>
              <a:rPr kumimoji="1" lang="zh-CN" altLang="en-US" sz="2400" b="1" dirty="0"/>
              <a:t>考</a:t>
            </a:r>
            <a:r>
              <a:rPr kumimoji="1" lang="en-US" altLang="zh-CN" sz="2400" b="1" dirty="0"/>
              <a:t>25</a:t>
            </a:r>
            <a:r>
              <a:rPr kumimoji="1" lang="zh-CN" altLang="en-US" sz="2400" b="1" dirty="0"/>
              <a:t> 基本经济制度</a:t>
            </a:r>
          </a:p>
        </p:txBody>
      </p:sp>
      <p:sp>
        <p:nvSpPr>
          <p:cNvPr id="39" name="文本框 38">
            <a:extLst>
              <a:ext uri="{FF2B5EF4-FFF2-40B4-BE49-F238E27FC236}">
                <a16:creationId xmlns:a16="http://schemas.microsoft.com/office/drawing/2014/main" id="{7ECA714A-92D4-9085-70A6-CC75AB91F152}"/>
              </a:ext>
            </a:extLst>
          </p:cNvPr>
          <p:cNvSpPr txBox="1"/>
          <p:nvPr/>
        </p:nvSpPr>
        <p:spPr>
          <a:xfrm>
            <a:off x="1269241" y="5312973"/>
            <a:ext cx="2236510" cy="461665"/>
          </a:xfrm>
          <a:prstGeom prst="rect">
            <a:avLst/>
          </a:prstGeom>
          <a:noFill/>
          <a:ln>
            <a:solidFill>
              <a:srgbClr val="00B0F0"/>
            </a:solidFill>
          </a:ln>
        </p:spPr>
        <p:txBody>
          <a:bodyPr wrap="none" rtlCol="0">
            <a:spAutoFit/>
          </a:bodyPr>
          <a:lstStyle/>
          <a:p>
            <a:r>
              <a:rPr kumimoji="1" lang="zh-CN" altLang="en-US" sz="2400" b="1" dirty="0"/>
              <a:t>考</a:t>
            </a:r>
            <a:r>
              <a:rPr kumimoji="1" lang="en-US" altLang="zh-CN" sz="2400" b="1" dirty="0"/>
              <a:t>26</a:t>
            </a:r>
            <a:r>
              <a:rPr kumimoji="1" lang="zh-CN" altLang="en-US" sz="2400" b="1" dirty="0"/>
              <a:t> 政府 行政</a:t>
            </a:r>
          </a:p>
        </p:txBody>
      </p:sp>
      <p:sp>
        <p:nvSpPr>
          <p:cNvPr id="43" name="文本框 42">
            <a:extLst>
              <a:ext uri="{FF2B5EF4-FFF2-40B4-BE49-F238E27FC236}">
                <a16:creationId xmlns:a16="http://schemas.microsoft.com/office/drawing/2014/main" id="{B10837F4-26F5-BCFE-EF9F-AAD8CC254C1B}"/>
              </a:ext>
            </a:extLst>
          </p:cNvPr>
          <p:cNvSpPr txBox="1"/>
          <p:nvPr/>
        </p:nvSpPr>
        <p:spPr>
          <a:xfrm>
            <a:off x="6475119" y="5923279"/>
            <a:ext cx="2852063" cy="461665"/>
          </a:xfrm>
          <a:prstGeom prst="rect">
            <a:avLst/>
          </a:prstGeom>
          <a:noFill/>
          <a:ln>
            <a:solidFill>
              <a:srgbClr val="7030A0"/>
            </a:solidFill>
          </a:ln>
        </p:spPr>
        <p:txBody>
          <a:bodyPr wrap="none" rtlCol="0">
            <a:spAutoFit/>
          </a:bodyPr>
          <a:lstStyle/>
          <a:p>
            <a:r>
              <a:rPr kumimoji="1" lang="zh-CN" altLang="en-US" sz="2400" b="1" dirty="0"/>
              <a:t>考</a:t>
            </a:r>
            <a:r>
              <a:rPr kumimoji="1" lang="en-US" altLang="zh-CN" sz="2400" b="1" dirty="0"/>
              <a:t>41</a:t>
            </a:r>
            <a:r>
              <a:rPr kumimoji="1" lang="zh-CN" altLang="en-US" sz="2400" b="1" dirty="0"/>
              <a:t>  与世界共发展</a:t>
            </a:r>
          </a:p>
        </p:txBody>
      </p:sp>
    </p:spTree>
    <p:extLst>
      <p:ext uri="{BB962C8B-B14F-4D97-AF65-F5344CB8AC3E}">
        <p14:creationId xmlns:p14="http://schemas.microsoft.com/office/powerpoint/2010/main" val="11675479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D0ABE15-9A53-AB10-8C29-017A3A9616F6}"/>
              </a:ext>
            </a:extLst>
          </p:cNvPr>
          <p:cNvPicPr>
            <a:picLocks noChangeAspect="1"/>
          </p:cNvPicPr>
          <p:nvPr/>
        </p:nvPicPr>
        <p:blipFill>
          <a:blip r:embed="rId2"/>
          <a:stretch>
            <a:fillRect/>
          </a:stretch>
        </p:blipFill>
        <p:spPr>
          <a:xfrm>
            <a:off x="0" y="0"/>
            <a:ext cx="12192000" cy="6858000"/>
          </a:xfrm>
          <a:prstGeom prst="rect">
            <a:avLst/>
          </a:prstGeom>
        </p:spPr>
      </p:pic>
      <p:sp>
        <p:nvSpPr>
          <p:cNvPr id="8" name="竖卷形 7">
            <a:extLst>
              <a:ext uri="{FF2B5EF4-FFF2-40B4-BE49-F238E27FC236}">
                <a16:creationId xmlns:a16="http://schemas.microsoft.com/office/drawing/2014/main" id="{86E4BFD6-8993-6A28-8C1D-57BA7FE0C321}"/>
              </a:ext>
            </a:extLst>
          </p:cNvPr>
          <p:cNvSpPr/>
          <p:nvPr/>
        </p:nvSpPr>
        <p:spPr>
          <a:xfrm>
            <a:off x="8451273" y="578815"/>
            <a:ext cx="3409328" cy="5700370"/>
          </a:xfrm>
          <a:prstGeom prst="verticalScroll">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zh-CN" altLang="en-US" sz="2800" b="1" dirty="0">
                <a:solidFill>
                  <a:srgbClr val="FFFF00"/>
                </a:solidFill>
                <a:latin typeface="KaiTi" panose="02010609060101010101" pitchFamily="49" charset="-122"/>
                <a:ea typeface="KaiTi" panose="02010609060101010101" pitchFamily="49" charset="-122"/>
              </a:rPr>
              <a:t>  </a:t>
            </a:r>
            <a:r>
              <a:rPr kumimoji="1" lang="zh-CN" altLang="en-US" sz="3200" b="1" dirty="0">
                <a:solidFill>
                  <a:srgbClr val="FFFF00"/>
                </a:solidFill>
                <a:latin typeface="KaiTi" panose="02010609060101010101" pitchFamily="49" charset="-122"/>
                <a:ea typeface="KaiTi" panose="02010609060101010101" pitchFamily="49" charset="-122"/>
              </a:rPr>
              <a:t>单选题</a:t>
            </a:r>
            <a:endParaRPr kumimoji="1" lang="en-US" altLang="zh-CN" sz="3200" b="1" dirty="0">
              <a:solidFill>
                <a:srgbClr val="FFFF00"/>
              </a:solidFill>
              <a:latin typeface="KaiTi" panose="02010609060101010101" pitchFamily="49" charset="-122"/>
              <a:ea typeface="KaiTi" panose="02010609060101010101" pitchFamily="49" charset="-122"/>
            </a:endParaRPr>
          </a:p>
          <a:p>
            <a:r>
              <a:rPr kumimoji="1" lang="zh-CN" altLang="en-US" sz="3200" b="1" dirty="0">
                <a:solidFill>
                  <a:srgbClr val="FFFF00"/>
                </a:solidFill>
                <a:latin typeface="KaiTi" panose="02010609060101010101" pitchFamily="49" charset="-122"/>
                <a:ea typeface="KaiTi" panose="02010609060101010101" pitchFamily="49" charset="-122"/>
              </a:rPr>
              <a:t>  小技巧：</a:t>
            </a:r>
            <a:endParaRPr kumimoji="1" lang="en-US" altLang="zh-CN" sz="3200" b="1" dirty="0">
              <a:solidFill>
                <a:srgbClr val="FFFF00"/>
              </a:solidFill>
              <a:latin typeface="KaiTi" panose="02010609060101010101" pitchFamily="49" charset="-122"/>
              <a:ea typeface="KaiTi" panose="02010609060101010101" pitchFamily="49" charset="-122"/>
            </a:endParaRPr>
          </a:p>
          <a:p>
            <a:endParaRPr kumimoji="1" lang="en-US" altLang="zh-CN" sz="3200" b="1" dirty="0">
              <a:solidFill>
                <a:srgbClr val="FFFF00"/>
              </a:solidFill>
              <a:latin typeface="KaiTi" panose="02010609060101010101" pitchFamily="49" charset="-122"/>
              <a:ea typeface="KaiTi" panose="02010609060101010101" pitchFamily="49" charset="-122"/>
            </a:endParaRPr>
          </a:p>
          <a:p>
            <a:r>
              <a:rPr kumimoji="1" lang="zh-CN" altLang="en-US" sz="2800" b="1" dirty="0">
                <a:solidFill>
                  <a:schemeClr val="bg1"/>
                </a:solidFill>
                <a:latin typeface="KaiTi" panose="02010609060101010101" pitchFamily="49" charset="-122"/>
                <a:ea typeface="KaiTi" panose="02010609060101010101" pitchFamily="49" charset="-122"/>
              </a:rPr>
              <a:t>第一步：</a:t>
            </a:r>
            <a:endParaRPr kumimoji="1" lang="en-US" altLang="zh-CN" sz="2800" b="1" dirty="0">
              <a:solidFill>
                <a:schemeClr val="bg1"/>
              </a:solidFill>
              <a:latin typeface="KaiTi" panose="02010609060101010101" pitchFamily="49" charset="-122"/>
              <a:ea typeface="KaiTi" panose="02010609060101010101" pitchFamily="49" charset="-122"/>
            </a:endParaRPr>
          </a:p>
          <a:p>
            <a:r>
              <a:rPr kumimoji="1" lang="zh-CN" altLang="en-US" sz="2800" b="1" dirty="0">
                <a:solidFill>
                  <a:schemeClr val="bg1"/>
                </a:solidFill>
                <a:latin typeface="KaiTi" panose="02010609060101010101" pitchFamily="49" charset="-122"/>
                <a:ea typeface="KaiTi" panose="02010609060101010101" pitchFamily="49" charset="-122"/>
              </a:rPr>
              <a:t>看选项本身是否正确 </a:t>
            </a:r>
            <a:endParaRPr kumimoji="1" lang="en-US" altLang="zh-CN" sz="2800" b="1" dirty="0">
              <a:solidFill>
                <a:schemeClr val="bg1"/>
              </a:solidFill>
              <a:latin typeface="KaiTi" panose="02010609060101010101" pitchFamily="49" charset="-122"/>
              <a:ea typeface="KaiTi" panose="02010609060101010101" pitchFamily="49" charset="-122"/>
            </a:endParaRPr>
          </a:p>
          <a:p>
            <a:endParaRPr kumimoji="1" lang="en-US" altLang="zh-CN" sz="2800" b="1" dirty="0">
              <a:solidFill>
                <a:schemeClr val="bg1"/>
              </a:solidFill>
              <a:latin typeface="KaiTi" panose="02010609060101010101" pitchFamily="49" charset="-122"/>
              <a:ea typeface="KaiTi" panose="02010609060101010101" pitchFamily="49" charset="-122"/>
            </a:endParaRPr>
          </a:p>
          <a:p>
            <a:r>
              <a:rPr kumimoji="1" lang="zh-CN" altLang="en-US" sz="2800" b="1" dirty="0">
                <a:solidFill>
                  <a:schemeClr val="bg1"/>
                </a:solidFill>
                <a:latin typeface="KaiTi" panose="02010609060101010101" pitchFamily="49" charset="-122"/>
                <a:ea typeface="KaiTi" panose="02010609060101010101" pitchFamily="49" charset="-122"/>
              </a:rPr>
              <a:t>第二步</a:t>
            </a:r>
            <a:r>
              <a:rPr kumimoji="1" lang="en-US" altLang="zh-CN" sz="2800" b="1" dirty="0">
                <a:solidFill>
                  <a:schemeClr val="bg1"/>
                </a:solidFill>
                <a:latin typeface="KaiTi" panose="02010609060101010101" pitchFamily="49" charset="-122"/>
                <a:ea typeface="KaiTi" panose="02010609060101010101" pitchFamily="49" charset="-122"/>
              </a:rPr>
              <a:t>:</a:t>
            </a:r>
          </a:p>
          <a:p>
            <a:r>
              <a:rPr kumimoji="1" lang="zh-CN" altLang="en-US" sz="2800" b="1" dirty="0">
                <a:solidFill>
                  <a:schemeClr val="bg1"/>
                </a:solidFill>
                <a:latin typeface="KaiTi" panose="02010609060101010101" pitchFamily="49" charset="-122"/>
                <a:ea typeface="KaiTi" panose="02010609060101010101" pitchFamily="49" charset="-122"/>
              </a:rPr>
              <a:t>看选项跟材料设问的关联</a:t>
            </a:r>
          </a:p>
        </p:txBody>
      </p:sp>
    </p:spTree>
    <p:extLst>
      <p:ext uri="{BB962C8B-B14F-4D97-AF65-F5344CB8AC3E}">
        <p14:creationId xmlns:p14="http://schemas.microsoft.com/office/powerpoint/2010/main" val="2360376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50DFB77C-1B62-E5A8-E1E0-0135243954BA}"/>
              </a:ext>
            </a:extLst>
          </p:cNvPr>
          <p:cNvSpPr txBox="1"/>
          <p:nvPr/>
        </p:nvSpPr>
        <p:spPr>
          <a:xfrm>
            <a:off x="328815" y="889843"/>
            <a:ext cx="8704349" cy="5078313"/>
          </a:xfrm>
          <a:prstGeom prst="rect">
            <a:avLst/>
          </a:prstGeom>
          <a:noFill/>
          <a:effectLst>
            <a:outerShdw blurRad="156409" dist="50800" dir="5400000" sx="9692" sy="9692" algn="ctr" rotWithShape="0">
              <a:srgbClr val="000000">
                <a:alpha val="43000"/>
              </a:srgbClr>
            </a:outerShdw>
          </a:effectLst>
        </p:spPr>
        <p:txBody>
          <a:bodyPr wrap="square">
            <a:spAutoFit/>
          </a:bodyPr>
          <a:lstStyle/>
          <a:p>
            <a:pPr algn="just"/>
            <a:r>
              <a:rPr lang="zh-CN" altLang="zh-CN" sz="3600" b="1" kern="100" dirty="0">
                <a:effectLst/>
                <a:latin typeface="PingFang SC" panose="020B0400000000000000" pitchFamily="34" charset="-122"/>
                <a:ea typeface="PingFang SC" panose="020B0400000000000000" pitchFamily="34" charset="-122"/>
                <a:cs typeface="Times New Roman" panose="02020603050405020304" pitchFamily="18" charset="0"/>
              </a:rPr>
              <a:t>二、单项选择题</a:t>
            </a:r>
            <a:endPar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endParaRPr>
          </a:p>
          <a:p>
            <a:pPr algn="just"/>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1</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en-US" altLang="zh-CN" sz="3600" kern="100" dirty="0" err="1">
                <a:effectLst/>
                <a:latin typeface="PingFang SC" panose="020B0400000000000000" pitchFamily="34" charset="-122"/>
                <a:ea typeface="PingFang SC" panose="020B0400000000000000" pitchFamily="34" charset="-122"/>
                <a:cs typeface="Times New Roman" panose="02020603050405020304" pitchFamily="18" charset="0"/>
              </a:rPr>
              <a:t>DeePseek</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开源共享推动了人工智能技术在全球的普遍应用，打破美国的垄断，实现各国共享智能红利。由此可知</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中国</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    </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 </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   </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a:t>
            </a:r>
          </a:p>
          <a:p>
            <a:pPr marL="742950" indent="-742950" algn="just">
              <a:buAutoNum type="alphaUcPeriod"/>
            </a:pP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坚持合作与发展的当今时代两大主题 </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       </a:t>
            </a:r>
          </a:p>
          <a:p>
            <a:pPr algn="just"/>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B. </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以开放的态度参与全球规则制定</a:t>
            </a:r>
          </a:p>
          <a:p>
            <a:pPr algn="just"/>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C. </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与世界各国共享发展机遇</a:t>
            </a:r>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                  </a:t>
            </a:r>
          </a:p>
          <a:p>
            <a:pPr algn="just"/>
            <a:r>
              <a:rPr lang="en-US"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D. </a:t>
            </a:r>
            <a:r>
              <a:rPr lang="zh-CN" altLang="zh-CN" sz="3600" kern="100" dirty="0">
                <a:effectLst/>
                <a:latin typeface="PingFang SC" panose="020B0400000000000000" pitchFamily="34" charset="-122"/>
                <a:ea typeface="PingFang SC" panose="020B0400000000000000" pitchFamily="34" charset="-122"/>
                <a:cs typeface="Times New Roman" panose="02020603050405020304" pitchFamily="18" charset="0"/>
              </a:rPr>
              <a:t>已经成为世界经济发展的领导者</a:t>
            </a:r>
          </a:p>
        </p:txBody>
      </p:sp>
      <p:sp>
        <p:nvSpPr>
          <p:cNvPr id="6" name="竖卷形 5">
            <a:extLst>
              <a:ext uri="{FF2B5EF4-FFF2-40B4-BE49-F238E27FC236}">
                <a16:creationId xmlns:a16="http://schemas.microsoft.com/office/drawing/2014/main" id="{EA8609A6-2542-39D1-C029-85070278FC5D}"/>
              </a:ext>
            </a:extLst>
          </p:cNvPr>
          <p:cNvSpPr/>
          <p:nvPr/>
        </p:nvSpPr>
        <p:spPr>
          <a:xfrm>
            <a:off x="9033164" y="249382"/>
            <a:ext cx="3049109" cy="6171424"/>
          </a:xfrm>
          <a:prstGeom prst="verticalScroll">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zh-CN" altLang="en-US" sz="2800" b="1" dirty="0">
                <a:solidFill>
                  <a:srgbClr val="FFFF00"/>
                </a:solidFill>
                <a:latin typeface="KaiTi" panose="02010609060101010101" pitchFamily="49" charset="-122"/>
                <a:ea typeface="KaiTi" panose="02010609060101010101" pitchFamily="49" charset="-122"/>
              </a:rPr>
              <a:t>  </a:t>
            </a:r>
            <a:r>
              <a:rPr kumimoji="1" lang="zh-CN" altLang="en-US" sz="3200" b="1" dirty="0">
                <a:solidFill>
                  <a:srgbClr val="FFFF00"/>
                </a:solidFill>
                <a:latin typeface="KaiTi" panose="02010609060101010101" pitchFamily="49" charset="-122"/>
                <a:ea typeface="KaiTi" panose="02010609060101010101" pitchFamily="49" charset="-122"/>
              </a:rPr>
              <a:t>单选题</a:t>
            </a:r>
            <a:endParaRPr kumimoji="1" lang="en-US" altLang="zh-CN" sz="3200" b="1" dirty="0">
              <a:solidFill>
                <a:srgbClr val="FFFF00"/>
              </a:solidFill>
              <a:latin typeface="KaiTi" panose="02010609060101010101" pitchFamily="49" charset="-122"/>
              <a:ea typeface="KaiTi" panose="02010609060101010101" pitchFamily="49" charset="-122"/>
            </a:endParaRPr>
          </a:p>
          <a:p>
            <a:r>
              <a:rPr kumimoji="1" lang="zh-CN" altLang="en-US" sz="3200" b="1" dirty="0">
                <a:solidFill>
                  <a:srgbClr val="FFFF00"/>
                </a:solidFill>
                <a:latin typeface="KaiTi" panose="02010609060101010101" pitchFamily="49" charset="-122"/>
                <a:ea typeface="KaiTi" panose="02010609060101010101" pitchFamily="49" charset="-122"/>
              </a:rPr>
              <a:t>  小技巧：</a:t>
            </a:r>
            <a:endParaRPr kumimoji="1" lang="en-US" altLang="zh-CN" sz="3200" b="1" dirty="0">
              <a:solidFill>
                <a:srgbClr val="FFFF00"/>
              </a:solidFill>
              <a:latin typeface="KaiTi" panose="02010609060101010101" pitchFamily="49" charset="-122"/>
              <a:ea typeface="KaiTi" panose="02010609060101010101" pitchFamily="49" charset="-122"/>
            </a:endParaRPr>
          </a:p>
          <a:p>
            <a:endParaRPr kumimoji="1" lang="en-US" altLang="zh-CN" sz="3200" b="1" dirty="0">
              <a:solidFill>
                <a:srgbClr val="FFFF00"/>
              </a:solidFill>
              <a:latin typeface="KaiTi" panose="02010609060101010101" pitchFamily="49" charset="-122"/>
              <a:ea typeface="KaiTi" panose="02010609060101010101" pitchFamily="49" charset="-122"/>
            </a:endParaRPr>
          </a:p>
          <a:p>
            <a:r>
              <a:rPr kumimoji="1" lang="zh-CN" altLang="en-US" sz="2800" b="1" dirty="0">
                <a:solidFill>
                  <a:schemeClr val="bg1"/>
                </a:solidFill>
                <a:latin typeface="KaiTi" panose="02010609060101010101" pitchFamily="49" charset="-122"/>
                <a:ea typeface="KaiTi" panose="02010609060101010101" pitchFamily="49" charset="-122"/>
              </a:rPr>
              <a:t>第一步：</a:t>
            </a:r>
            <a:endParaRPr kumimoji="1" lang="en-US" altLang="zh-CN" sz="2800" b="1" dirty="0">
              <a:solidFill>
                <a:schemeClr val="bg1"/>
              </a:solidFill>
              <a:latin typeface="KaiTi" panose="02010609060101010101" pitchFamily="49" charset="-122"/>
              <a:ea typeface="KaiTi" panose="02010609060101010101" pitchFamily="49" charset="-122"/>
            </a:endParaRPr>
          </a:p>
          <a:p>
            <a:r>
              <a:rPr kumimoji="1" lang="zh-CN" altLang="en-US" sz="2800" b="1" dirty="0">
                <a:solidFill>
                  <a:schemeClr val="bg1"/>
                </a:solidFill>
                <a:latin typeface="KaiTi" panose="02010609060101010101" pitchFamily="49" charset="-122"/>
                <a:ea typeface="KaiTi" panose="02010609060101010101" pitchFamily="49" charset="-122"/>
              </a:rPr>
              <a:t>看选项本身是否正确 </a:t>
            </a:r>
            <a:endParaRPr kumimoji="1" lang="en-US" altLang="zh-CN" sz="2800" b="1" dirty="0">
              <a:solidFill>
                <a:schemeClr val="bg1"/>
              </a:solidFill>
              <a:latin typeface="KaiTi" panose="02010609060101010101" pitchFamily="49" charset="-122"/>
              <a:ea typeface="KaiTi" panose="02010609060101010101" pitchFamily="49" charset="-122"/>
            </a:endParaRPr>
          </a:p>
          <a:p>
            <a:endParaRPr kumimoji="1" lang="en-US" altLang="zh-CN" sz="2800" b="1" dirty="0">
              <a:solidFill>
                <a:schemeClr val="bg1"/>
              </a:solidFill>
              <a:latin typeface="KaiTi" panose="02010609060101010101" pitchFamily="49" charset="-122"/>
              <a:ea typeface="KaiTi" panose="02010609060101010101" pitchFamily="49" charset="-122"/>
            </a:endParaRPr>
          </a:p>
          <a:p>
            <a:endParaRPr kumimoji="1" lang="en-US" altLang="zh-CN" sz="2800" b="1" dirty="0">
              <a:solidFill>
                <a:schemeClr val="bg1"/>
              </a:solidFill>
              <a:latin typeface="KaiTi" panose="02010609060101010101" pitchFamily="49" charset="-122"/>
              <a:ea typeface="KaiTi" panose="02010609060101010101" pitchFamily="49" charset="-122"/>
            </a:endParaRPr>
          </a:p>
          <a:p>
            <a:r>
              <a:rPr kumimoji="1" lang="zh-CN" altLang="en-US" sz="2800" b="1" dirty="0">
                <a:solidFill>
                  <a:schemeClr val="bg1"/>
                </a:solidFill>
                <a:latin typeface="KaiTi" panose="02010609060101010101" pitchFamily="49" charset="-122"/>
                <a:ea typeface="KaiTi" panose="02010609060101010101" pitchFamily="49" charset="-122"/>
              </a:rPr>
              <a:t>第二步</a:t>
            </a:r>
            <a:r>
              <a:rPr kumimoji="1" lang="en-US" altLang="zh-CN" sz="2800" b="1" dirty="0">
                <a:solidFill>
                  <a:schemeClr val="bg1"/>
                </a:solidFill>
                <a:latin typeface="KaiTi" panose="02010609060101010101" pitchFamily="49" charset="-122"/>
                <a:ea typeface="KaiTi" panose="02010609060101010101" pitchFamily="49" charset="-122"/>
              </a:rPr>
              <a:t>:</a:t>
            </a:r>
          </a:p>
          <a:p>
            <a:r>
              <a:rPr kumimoji="1" lang="zh-CN" altLang="en-US" sz="2800" b="1" dirty="0">
                <a:solidFill>
                  <a:schemeClr val="bg1"/>
                </a:solidFill>
                <a:latin typeface="KaiTi" panose="02010609060101010101" pitchFamily="49" charset="-122"/>
                <a:ea typeface="KaiTi" panose="02010609060101010101" pitchFamily="49" charset="-122"/>
              </a:rPr>
              <a:t>看选项跟材料设问的关联</a:t>
            </a:r>
          </a:p>
        </p:txBody>
      </p:sp>
      <p:sp>
        <p:nvSpPr>
          <p:cNvPr id="8" name="文本框 7">
            <a:extLst>
              <a:ext uri="{FF2B5EF4-FFF2-40B4-BE49-F238E27FC236}">
                <a16:creationId xmlns:a16="http://schemas.microsoft.com/office/drawing/2014/main" id="{9A5BFA67-35A8-3CF1-3FA8-861F0786A00F}"/>
              </a:ext>
            </a:extLst>
          </p:cNvPr>
          <p:cNvSpPr txBox="1"/>
          <p:nvPr/>
        </p:nvSpPr>
        <p:spPr>
          <a:xfrm>
            <a:off x="6677891" y="1564159"/>
            <a:ext cx="2937164" cy="2646878"/>
          </a:xfrm>
          <a:prstGeom prst="rect">
            <a:avLst/>
          </a:prstGeom>
          <a:noFill/>
        </p:spPr>
        <p:txBody>
          <a:bodyPr wrap="square">
            <a:spAutoFit/>
          </a:bodyPr>
          <a:lstStyle/>
          <a:p>
            <a:r>
              <a:rPr lang="en-US" altLang="zh-CN" sz="16600" b="1" kern="100" dirty="0">
                <a:solidFill>
                  <a:srgbClr val="FF0000"/>
                </a:solidFill>
                <a:effectLst/>
                <a:latin typeface="Microsoft YaHei" panose="020B0503020204020204" pitchFamily="34" charset="-122"/>
                <a:ea typeface="Microsoft YaHei" panose="020B0503020204020204" pitchFamily="34" charset="-122"/>
                <a:cs typeface="Times New Roman" panose="02020603050405020304" pitchFamily="18" charset="0"/>
              </a:rPr>
              <a:t> C </a:t>
            </a:r>
            <a:endParaRPr lang="zh-CN" altLang="en-US" sz="16600" b="1" dirty="0">
              <a:solidFill>
                <a:srgbClr val="FF000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375263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5182</TotalTime>
  <Words>2821</Words>
  <Application>Microsoft Macintosh PowerPoint</Application>
  <PresentationFormat>宽屏</PresentationFormat>
  <Paragraphs>233</Paragraphs>
  <Slides>32</Slides>
  <Notes>0</Notes>
  <HiddenSlides>1</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32</vt:i4>
      </vt:variant>
    </vt:vector>
  </HeadingPairs>
  <TitlesOfParts>
    <vt:vector size="42" baseType="lpstr">
      <vt:lpstr>DengXian</vt:lpstr>
      <vt:lpstr>DengXian</vt:lpstr>
      <vt:lpstr>等线 Light</vt:lpstr>
      <vt:lpstr>KaiTi</vt:lpstr>
      <vt:lpstr>Microsoft YaHei</vt:lpstr>
      <vt:lpstr>PingFang SC</vt:lpstr>
      <vt:lpstr>PingFangSC</vt:lpstr>
      <vt:lpstr>Arial</vt:lpstr>
      <vt:lpstr>Times New Roman</vt:lpstr>
      <vt:lpstr>Office 主题​​</vt:lpstr>
      <vt:lpstr>中国青年   助力AI强国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中国青年   助力AI强国</dc:title>
  <dc:creator>Microsoft Office User</dc:creator>
  <cp:lastModifiedBy>Microsoft Office User</cp:lastModifiedBy>
  <cp:revision>6</cp:revision>
  <dcterms:created xsi:type="dcterms:W3CDTF">2025-05-19T07:44:03Z</dcterms:created>
  <dcterms:modified xsi:type="dcterms:W3CDTF">2025-05-30T06:00:39Z</dcterms:modified>
</cp:coreProperties>
</file>